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0" r:id="rId3"/>
    <p:sldId id="271" r:id="rId4"/>
    <p:sldId id="272" r:id="rId5"/>
    <p:sldId id="268" r:id="rId6"/>
    <p:sldId id="287" r:id="rId7"/>
    <p:sldId id="264" r:id="rId8"/>
    <p:sldId id="282" r:id="rId9"/>
    <p:sldId id="269" r:id="rId10"/>
    <p:sldId id="288" r:id="rId11"/>
    <p:sldId id="286" r:id="rId12"/>
    <p:sldId id="267" r:id="rId13"/>
    <p:sldId id="263" r:id="rId14"/>
    <p:sldId id="281" r:id="rId15"/>
    <p:sldId id="285" r:id="rId16"/>
    <p:sldId id="266" r:id="rId17"/>
    <p:sldId id="274" r:id="rId18"/>
    <p:sldId id="273" r:id="rId19"/>
    <p:sldId id="275" r:id="rId20"/>
    <p:sldId id="276" r:id="rId21"/>
    <p:sldId id="277" r:id="rId22"/>
    <p:sldId id="278" r:id="rId23"/>
    <p:sldId id="279" r:id="rId24"/>
    <p:sldId id="280" r:id="rId25"/>
    <p:sldId id="259" r:id="rId26"/>
    <p:sldId id="284" r:id="rId27"/>
    <p:sldId id="258" r:id="rId28"/>
    <p:sldId id="283" r:id="rId29"/>
    <p:sldId id="289" r:id="rId30"/>
    <p:sldId id="260" r:id="rId31"/>
    <p:sldId id="256" r:id="rId32"/>
    <p:sldId id="261" r:id="rId33"/>
    <p:sldId id="262" r:id="rId34"/>
  </p:sldIdLst>
  <p:sldSz cx="18288000" cy="10287000"/>
  <p:notesSz cx="6858000" cy="9144000"/>
  <p:embeddedFontLst>
    <p:embeddedFont>
      <p:font typeface="Arimo Bold" panose="020B0604020202020204" charset="0"/>
      <p:regular r:id="rId35"/>
    </p:embeddedFont>
    <p:embeddedFont>
      <p:font typeface="Bebas Neue Bold" panose="020B0604020202020204" charset="0"/>
      <p:regular r:id="rId36"/>
    </p:embeddedFont>
    <p:embeddedFont>
      <p:font typeface="Canva Sans Bold" panose="020B0604020202020204" charset="0"/>
      <p:regular r:id="rId37"/>
    </p:embeddedFont>
    <p:embeddedFont>
      <p:font typeface="Cormorant SC" panose="020B0604020202020204" charset="0"/>
      <p:regular r:id="rId38"/>
    </p:embeddedFont>
    <p:embeddedFont>
      <p:font typeface="Cormorant SC Bold" panose="020B0604020202020204" charset="0"/>
      <p:regular r:id="rId39"/>
    </p:embeddedFont>
    <p:embeddedFont>
      <p:font typeface="Gotham Bold" panose="020B0604020202020204" charset="0"/>
      <p:regular r:id="rId40"/>
    </p:embeddedFont>
    <p:embeddedFont>
      <p:font typeface="Ibarra Real Nova" panose="020B0604020202020204" charset="0"/>
      <p:regular r:id="rId41"/>
    </p:embeddedFont>
    <p:embeddedFont>
      <p:font typeface="Ibarra Real Nova Bold" panose="020B0604020202020204" charset="0"/>
      <p:regular r:id="rId42"/>
    </p:embeddedFont>
    <p:embeddedFont>
      <p:font typeface="Inter" panose="020B0604020202020204" charset="0"/>
      <p:regular r:id="rId43"/>
    </p:embeddedFont>
    <p:embeddedFont>
      <p:font typeface="Montserrat Bold" panose="020B0604020202020204" charset="0"/>
      <p:regular r:id="rId44"/>
    </p:embeddedFont>
    <p:embeddedFont>
      <p:font typeface="Rig Solid Medium Fill" panose="020B0604020202020204" charset="0"/>
      <p:regular r:id="rId45"/>
    </p:embeddedFont>
    <p:embeddedFont>
      <p:font typeface="Sailors" panose="02000000000000000000" charset="0"/>
      <p:regular r:id="rId46"/>
    </p:embeddedFont>
    <p:embeddedFont>
      <p:font typeface="Yeseva One" panose="020B060402020202020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7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e Mayfield Garcia" userId="9dc624d9-8afb-4978-a517-08af8acc9f19" providerId="ADAL" clId="{8299A670-7051-4099-BD2E-7771310C5ECD}"/>
    <pc:docChg chg="modSld sldOrd">
      <pc:chgData name="Stefanie Mayfield Garcia" userId="9dc624d9-8afb-4978-a517-08af8acc9f19" providerId="ADAL" clId="{8299A670-7051-4099-BD2E-7771310C5ECD}" dt="2025-03-11T17:25:16.736" v="46"/>
      <pc:docMkLst>
        <pc:docMk/>
      </pc:docMkLst>
      <pc:sldChg chg="ord">
        <pc:chgData name="Stefanie Mayfield Garcia" userId="9dc624d9-8afb-4978-a517-08af8acc9f19" providerId="ADAL" clId="{8299A670-7051-4099-BD2E-7771310C5ECD}" dt="2025-03-11T17:16:44.121" v="1"/>
        <pc:sldMkLst>
          <pc:docMk/>
          <pc:sldMk cId="0" sldId="256"/>
        </pc:sldMkLst>
      </pc:sldChg>
      <pc:sldChg chg="ord">
        <pc:chgData name="Stefanie Mayfield Garcia" userId="9dc624d9-8afb-4978-a517-08af8acc9f19" providerId="ADAL" clId="{8299A670-7051-4099-BD2E-7771310C5ECD}" dt="2025-03-11T17:24:32.368" v="42"/>
        <pc:sldMkLst>
          <pc:docMk/>
          <pc:sldMk cId="0" sldId="257"/>
        </pc:sldMkLst>
      </pc:sldChg>
      <pc:sldChg chg="ord">
        <pc:chgData name="Stefanie Mayfield Garcia" userId="9dc624d9-8afb-4978-a517-08af8acc9f19" providerId="ADAL" clId="{8299A670-7051-4099-BD2E-7771310C5ECD}" dt="2025-03-11T17:18:59.727" v="17"/>
        <pc:sldMkLst>
          <pc:docMk/>
          <pc:sldMk cId="0" sldId="258"/>
        </pc:sldMkLst>
      </pc:sldChg>
      <pc:sldChg chg="ord">
        <pc:chgData name="Stefanie Mayfield Garcia" userId="9dc624d9-8afb-4978-a517-08af8acc9f19" providerId="ADAL" clId="{8299A670-7051-4099-BD2E-7771310C5ECD}" dt="2025-03-11T17:19:28.993" v="19"/>
        <pc:sldMkLst>
          <pc:docMk/>
          <pc:sldMk cId="0" sldId="259"/>
        </pc:sldMkLst>
      </pc:sldChg>
      <pc:sldChg chg="ord">
        <pc:chgData name="Stefanie Mayfield Garcia" userId="9dc624d9-8afb-4978-a517-08af8acc9f19" providerId="ADAL" clId="{8299A670-7051-4099-BD2E-7771310C5ECD}" dt="2025-03-11T17:16:44.121" v="1"/>
        <pc:sldMkLst>
          <pc:docMk/>
          <pc:sldMk cId="0" sldId="260"/>
        </pc:sldMkLst>
      </pc:sldChg>
      <pc:sldChg chg="ord">
        <pc:chgData name="Stefanie Mayfield Garcia" userId="9dc624d9-8afb-4978-a517-08af8acc9f19" providerId="ADAL" clId="{8299A670-7051-4099-BD2E-7771310C5ECD}" dt="2025-03-11T17:16:44.121" v="1"/>
        <pc:sldMkLst>
          <pc:docMk/>
          <pc:sldMk cId="0" sldId="261"/>
        </pc:sldMkLst>
      </pc:sldChg>
      <pc:sldChg chg="ord">
        <pc:chgData name="Stefanie Mayfield Garcia" userId="9dc624d9-8afb-4978-a517-08af8acc9f19" providerId="ADAL" clId="{8299A670-7051-4099-BD2E-7771310C5ECD}" dt="2025-03-11T17:16:44.121" v="1"/>
        <pc:sldMkLst>
          <pc:docMk/>
          <pc:sldMk cId="0" sldId="262"/>
        </pc:sldMkLst>
      </pc:sldChg>
      <pc:sldChg chg="modSp mod">
        <pc:chgData name="Stefanie Mayfield Garcia" userId="9dc624d9-8afb-4978-a517-08af8acc9f19" providerId="ADAL" clId="{8299A670-7051-4099-BD2E-7771310C5ECD}" dt="2025-03-11T17:20:54.801" v="32" actId="14100"/>
        <pc:sldMkLst>
          <pc:docMk/>
          <pc:sldMk cId="0" sldId="263"/>
        </pc:sldMkLst>
        <pc:spChg chg="mod">
          <ac:chgData name="Stefanie Mayfield Garcia" userId="9dc624d9-8afb-4978-a517-08af8acc9f19" providerId="ADAL" clId="{8299A670-7051-4099-BD2E-7771310C5ECD}" dt="2025-03-11T17:20:54.801" v="32" actId="14100"/>
          <ac:spMkLst>
            <pc:docMk/>
            <pc:sldMk cId="0" sldId="263"/>
            <ac:spMk id="26" creationId="{00000000-0000-0000-0000-000000000000}"/>
          </ac:spMkLst>
        </pc:spChg>
      </pc:sldChg>
      <pc:sldChg chg="ord">
        <pc:chgData name="Stefanie Mayfield Garcia" userId="9dc624d9-8afb-4978-a517-08af8acc9f19" providerId="ADAL" clId="{8299A670-7051-4099-BD2E-7771310C5ECD}" dt="2025-03-11T17:20:44.048" v="31"/>
        <pc:sldMkLst>
          <pc:docMk/>
          <pc:sldMk cId="0" sldId="264"/>
        </pc:sldMkLst>
      </pc:sldChg>
      <pc:sldChg chg="ord">
        <pc:chgData name="Stefanie Mayfield Garcia" userId="9dc624d9-8afb-4978-a517-08af8acc9f19" providerId="ADAL" clId="{8299A670-7051-4099-BD2E-7771310C5ECD}" dt="2025-03-11T17:21:13.041" v="34"/>
        <pc:sldMkLst>
          <pc:docMk/>
          <pc:sldMk cId="0" sldId="267"/>
        </pc:sldMkLst>
      </pc:sldChg>
      <pc:sldChg chg="ord">
        <pc:chgData name="Stefanie Mayfield Garcia" userId="9dc624d9-8afb-4978-a517-08af8acc9f19" providerId="ADAL" clId="{8299A670-7051-4099-BD2E-7771310C5ECD}" dt="2025-03-11T17:25:16.736" v="46"/>
        <pc:sldMkLst>
          <pc:docMk/>
          <pc:sldMk cId="0" sldId="268"/>
        </pc:sldMkLst>
      </pc:sldChg>
      <pc:sldChg chg="ord">
        <pc:chgData name="Stefanie Mayfield Garcia" userId="9dc624d9-8afb-4978-a517-08af8acc9f19" providerId="ADAL" clId="{8299A670-7051-4099-BD2E-7771310C5ECD}" dt="2025-03-11T17:19:50.659" v="21"/>
        <pc:sldMkLst>
          <pc:docMk/>
          <pc:sldMk cId="0" sldId="270"/>
        </pc:sldMkLst>
      </pc:sldChg>
      <pc:sldChg chg="ord">
        <pc:chgData name="Stefanie Mayfield Garcia" userId="9dc624d9-8afb-4978-a517-08af8acc9f19" providerId="ADAL" clId="{8299A670-7051-4099-BD2E-7771310C5ECD}" dt="2025-03-11T17:19:50.659" v="21"/>
        <pc:sldMkLst>
          <pc:docMk/>
          <pc:sldMk cId="0" sldId="271"/>
        </pc:sldMkLst>
      </pc:sldChg>
      <pc:sldChg chg="ord">
        <pc:chgData name="Stefanie Mayfield Garcia" userId="9dc624d9-8afb-4978-a517-08af8acc9f19" providerId="ADAL" clId="{8299A670-7051-4099-BD2E-7771310C5ECD}" dt="2025-03-11T17:19:50.659" v="21"/>
        <pc:sldMkLst>
          <pc:docMk/>
          <pc:sldMk cId="0" sldId="272"/>
        </pc:sldMkLst>
      </pc:sldChg>
      <pc:sldChg chg="ord">
        <pc:chgData name="Stefanie Mayfield Garcia" userId="9dc624d9-8afb-4978-a517-08af8acc9f19" providerId="ADAL" clId="{8299A670-7051-4099-BD2E-7771310C5ECD}" dt="2025-03-11T17:16:59.337" v="5"/>
        <pc:sldMkLst>
          <pc:docMk/>
          <pc:sldMk cId="0" sldId="274"/>
        </pc:sldMkLst>
      </pc:sldChg>
      <pc:sldChg chg="ord">
        <pc:chgData name="Stefanie Mayfield Garcia" userId="9dc624d9-8afb-4978-a517-08af8acc9f19" providerId="ADAL" clId="{8299A670-7051-4099-BD2E-7771310C5ECD}" dt="2025-03-11T17:21:53.417" v="36"/>
        <pc:sldMkLst>
          <pc:docMk/>
          <pc:sldMk cId="0" sldId="281"/>
        </pc:sldMkLst>
      </pc:sldChg>
      <pc:sldChg chg="ord">
        <pc:chgData name="Stefanie Mayfield Garcia" userId="9dc624d9-8afb-4978-a517-08af8acc9f19" providerId="ADAL" clId="{8299A670-7051-4099-BD2E-7771310C5ECD}" dt="2025-03-11T17:17:50.096" v="9"/>
        <pc:sldMkLst>
          <pc:docMk/>
          <pc:sldMk cId="0" sldId="282"/>
        </pc:sldMkLst>
      </pc:sldChg>
      <pc:sldChg chg="ord">
        <pc:chgData name="Stefanie Mayfield Garcia" userId="9dc624d9-8afb-4978-a517-08af8acc9f19" providerId="ADAL" clId="{8299A670-7051-4099-BD2E-7771310C5ECD}" dt="2025-03-11T17:24:51.168" v="44"/>
        <pc:sldMkLst>
          <pc:docMk/>
          <pc:sldMk cId="0" sldId="283"/>
        </pc:sldMkLst>
      </pc:sldChg>
      <pc:sldChg chg="ord">
        <pc:chgData name="Stefanie Mayfield Garcia" userId="9dc624d9-8afb-4978-a517-08af8acc9f19" providerId="ADAL" clId="{8299A670-7051-4099-BD2E-7771310C5ECD}" dt="2025-03-11T17:20:35.184" v="27"/>
        <pc:sldMkLst>
          <pc:docMk/>
          <pc:sldMk cId="0" sldId="285"/>
        </pc:sldMkLst>
      </pc:sldChg>
      <pc:sldChg chg="ord">
        <pc:chgData name="Stefanie Mayfield Garcia" userId="9dc624d9-8afb-4978-a517-08af8acc9f19" providerId="ADAL" clId="{8299A670-7051-4099-BD2E-7771310C5ECD}" dt="2025-03-11T17:22:33.367" v="40"/>
        <pc:sldMkLst>
          <pc:docMk/>
          <pc:sldMk cId="0" sldId="286"/>
        </pc:sldMkLst>
      </pc:sldChg>
      <pc:sldChg chg="ord">
        <pc:chgData name="Stefanie Mayfield Garcia" userId="9dc624d9-8afb-4978-a517-08af8acc9f19" providerId="ADAL" clId="{8299A670-7051-4099-BD2E-7771310C5ECD}" dt="2025-03-11T17:18:46.777" v="15"/>
        <pc:sldMkLst>
          <pc:docMk/>
          <pc:sldMk cId="0" sldId="287"/>
        </pc:sldMkLst>
      </pc:sldChg>
      <pc:sldChg chg="ord">
        <pc:chgData name="Stefanie Mayfield Garcia" userId="9dc624d9-8afb-4978-a517-08af8acc9f19" providerId="ADAL" clId="{8299A670-7051-4099-BD2E-7771310C5ECD}" dt="2025-03-11T17:20:20.952" v="25"/>
        <pc:sldMkLst>
          <pc:docMk/>
          <pc:sldMk cId="0"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0.sv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25.png"/><Relationship Id="rId4" Type="http://schemas.openxmlformats.org/officeDocument/2006/relationships/image" Target="../media/image53.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55.png"/><Relationship Id="rId7" Type="http://schemas.openxmlformats.org/officeDocument/2006/relationships/image" Target="../media/image6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56.svg"/><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sv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407770"/>
            <a:ext cx="7036616" cy="3535899"/>
          </a:xfrm>
          <a:custGeom>
            <a:avLst/>
            <a:gdLst/>
            <a:ahLst/>
            <a:cxnLst/>
            <a:rect l="l" t="t" r="r" b="b"/>
            <a:pathLst>
              <a:path w="7036616" h="3535899">
                <a:moveTo>
                  <a:pt x="0" y="0"/>
                </a:moveTo>
                <a:lnTo>
                  <a:pt x="7036616" y="0"/>
                </a:lnTo>
                <a:lnTo>
                  <a:pt x="7036616" y="3535899"/>
                </a:lnTo>
                <a:lnTo>
                  <a:pt x="0" y="3535899"/>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9144000" y="6140574"/>
            <a:ext cx="6910589" cy="2379112"/>
          </a:xfrm>
          <a:prstGeom prst="rect">
            <a:avLst/>
          </a:prstGeom>
        </p:spPr>
        <p:txBody>
          <a:bodyPr lIns="0" tIns="0" rIns="0" bIns="0" rtlCol="0" anchor="t">
            <a:spAutoFit/>
          </a:bodyPr>
          <a:lstStyle/>
          <a:p>
            <a:pPr marL="0" lvl="0" indent="0" algn="l">
              <a:lnSpc>
                <a:spcPts val="3880"/>
              </a:lnSpc>
            </a:pPr>
            <a:r>
              <a:rPr lang="en-US" sz="1969" spc="175">
                <a:solidFill>
                  <a:srgbClr val="000000"/>
                </a:solidFill>
                <a:latin typeface="Cormorant SC"/>
                <a:ea typeface="Cormorant SC"/>
                <a:cs typeface="Cormorant SC"/>
                <a:sym typeface="Cormorant SC"/>
              </a:rPr>
              <a:t>Everyone Matters</a:t>
            </a:r>
          </a:p>
          <a:p>
            <a:pPr marL="0" lvl="0" indent="0" algn="l">
              <a:lnSpc>
                <a:spcPts val="3880"/>
              </a:lnSpc>
            </a:pPr>
            <a:r>
              <a:rPr lang="en-US" sz="1969" spc="175">
                <a:solidFill>
                  <a:srgbClr val="000000"/>
                </a:solidFill>
                <a:latin typeface="Cormorant SC"/>
                <a:ea typeface="Cormorant SC"/>
                <a:cs typeface="Cormorant SC"/>
                <a:sym typeface="Cormorant SC"/>
              </a:rPr>
              <a:t>We Take Care of Each Other</a:t>
            </a:r>
          </a:p>
          <a:p>
            <a:pPr marL="0" lvl="0" indent="0" algn="l">
              <a:lnSpc>
                <a:spcPts val="3880"/>
              </a:lnSpc>
            </a:pPr>
            <a:r>
              <a:rPr lang="en-US" sz="1969" spc="175">
                <a:solidFill>
                  <a:srgbClr val="000000"/>
                </a:solidFill>
                <a:latin typeface="Cormorant SC"/>
                <a:ea typeface="Cormorant SC"/>
                <a:cs typeface="Cormorant SC"/>
                <a:sym typeface="Cormorant SC"/>
              </a:rPr>
              <a:t>Leadership is Here to Serve</a:t>
            </a:r>
          </a:p>
          <a:p>
            <a:pPr marL="0" lvl="0" indent="0" algn="l">
              <a:lnSpc>
                <a:spcPts val="3880"/>
              </a:lnSpc>
            </a:pPr>
            <a:r>
              <a:rPr lang="en-US" sz="1969" spc="175">
                <a:solidFill>
                  <a:srgbClr val="000000"/>
                </a:solidFill>
                <a:latin typeface="Cormorant SC"/>
                <a:ea typeface="Cormorant SC"/>
                <a:cs typeface="Cormorant SC"/>
                <a:sym typeface="Cormorant SC"/>
              </a:rPr>
              <a:t>High Character and Hard Work Above All Else</a:t>
            </a:r>
          </a:p>
          <a:p>
            <a:pPr marL="0" lvl="0" indent="0" algn="l">
              <a:lnSpc>
                <a:spcPts val="3880"/>
              </a:lnSpc>
            </a:pPr>
            <a:r>
              <a:rPr lang="en-US" sz="1969" spc="175">
                <a:solidFill>
                  <a:srgbClr val="000000"/>
                </a:solidFill>
                <a:latin typeface="Cormorant SC"/>
                <a:ea typeface="Cormorant SC"/>
                <a:cs typeface="Cormorant SC"/>
                <a:sym typeface="Cormorant SC"/>
              </a:rPr>
              <a:t>Always Know Where You Stand</a:t>
            </a:r>
          </a:p>
        </p:txBody>
      </p:sp>
      <p:sp>
        <p:nvSpPr>
          <p:cNvPr id="4" name="TextBox 4"/>
          <p:cNvSpPr txBox="1"/>
          <p:nvPr/>
        </p:nvSpPr>
        <p:spPr>
          <a:xfrm>
            <a:off x="9144000" y="5542079"/>
            <a:ext cx="7343864" cy="476250"/>
          </a:xfrm>
          <a:prstGeom prst="rect">
            <a:avLst/>
          </a:prstGeom>
        </p:spPr>
        <p:txBody>
          <a:bodyPr lIns="0" tIns="0" rIns="0" bIns="0" rtlCol="0" anchor="t">
            <a:spAutoFit/>
          </a:bodyPr>
          <a:lstStyle/>
          <a:p>
            <a:pPr marL="0" lvl="0" indent="0" algn="l">
              <a:lnSpc>
                <a:spcPts val="3899"/>
              </a:lnSpc>
            </a:pPr>
            <a:r>
              <a:rPr lang="en-US" sz="2999" b="1" spc="266">
                <a:solidFill>
                  <a:srgbClr val="000000"/>
                </a:solidFill>
                <a:latin typeface="Cormorant SC Bold"/>
                <a:ea typeface="Cormorant SC Bold"/>
                <a:cs typeface="Cormorant SC Bold"/>
                <a:sym typeface="Cormorant SC Bold"/>
              </a:rPr>
              <a:t>Our Values</a:t>
            </a:r>
          </a:p>
        </p:txBody>
      </p:sp>
      <p:sp>
        <p:nvSpPr>
          <p:cNvPr id="5" name="TextBox 5"/>
          <p:cNvSpPr txBox="1"/>
          <p:nvPr/>
        </p:nvSpPr>
        <p:spPr>
          <a:xfrm>
            <a:off x="9144000" y="1799100"/>
            <a:ext cx="7790471" cy="1608670"/>
          </a:xfrm>
          <a:prstGeom prst="rect">
            <a:avLst/>
          </a:prstGeom>
        </p:spPr>
        <p:txBody>
          <a:bodyPr lIns="0" tIns="0" rIns="0" bIns="0" rtlCol="0" anchor="t">
            <a:spAutoFit/>
          </a:bodyPr>
          <a:lstStyle/>
          <a:p>
            <a:pPr marL="0" lvl="0" indent="0" algn="l">
              <a:lnSpc>
                <a:spcPts val="2182"/>
              </a:lnSpc>
            </a:pPr>
            <a:r>
              <a:rPr lang="en-US" sz="1678" spc="149">
                <a:solidFill>
                  <a:srgbClr val="000000"/>
                </a:solidFill>
                <a:latin typeface="Cormorant SC"/>
                <a:ea typeface="Cormorant SC"/>
                <a:cs typeface="Cormorant SC"/>
                <a:sym typeface="Cormorant SC"/>
              </a:rPr>
              <a:t>We aren’t just a staffing company. We’re a company that cares for others. It might sound lofty, but it’s the idea that gets us up every day, determined to make it true. Insight Global is a company that people can anchor to in moments of triumph, struggle, and every time in between. Whoever you are and wherever you come from, you matter to us and we have your back.</a:t>
            </a:r>
          </a:p>
        </p:txBody>
      </p:sp>
      <p:sp>
        <p:nvSpPr>
          <p:cNvPr id="6" name="TextBox 6"/>
          <p:cNvSpPr txBox="1"/>
          <p:nvPr/>
        </p:nvSpPr>
        <p:spPr>
          <a:xfrm>
            <a:off x="9144000" y="3732816"/>
            <a:ext cx="6910589" cy="1333500"/>
          </a:xfrm>
          <a:prstGeom prst="rect">
            <a:avLst/>
          </a:prstGeom>
        </p:spPr>
        <p:txBody>
          <a:bodyPr lIns="0" tIns="0" rIns="0" bIns="0" rtlCol="0" anchor="t">
            <a:spAutoFit/>
          </a:bodyPr>
          <a:lstStyle/>
          <a:p>
            <a:pPr marL="0" lvl="0" indent="0" algn="l">
              <a:lnSpc>
                <a:spcPts val="5274"/>
              </a:lnSpc>
            </a:pPr>
            <a:r>
              <a:rPr lang="en-US" sz="4395" b="1" spc="391">
                <a:solidFill>
                  <a:srgbClr val="000000"/>
                </a:solidFill>
                <a:latin typeface="Cormorant SC Bold"/>
                <a:ea typeface="Cormorant SC Bold"/>
                <a:cs typeface="Cormorant SC Bold"/>
                <a:sym typeface="Cormorant SC Bold"/>
              </a:rPr>
              <a:t>OUR CULTURE SHAPES EVERYTHING WE 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7693" y="4414193"/>
            <a:ext cx="3097634" cy="3505061"/>
            <a:chOff x="0" y="0"/>
            <a:chExt cx="815838" cy="923144"/>
          </a:xfrm>
        </p:grpSpPr>
        <p:sp>
          <p:nvSpPr>
            <p:cNvPr id="3" name="Freeform 3"/>
            <p:cNvSpPr/>
            <p:nvPr/>
          </p:nvSpPr>
          <p:spPr>
            <a:xfrm>
              <a:off x="0" y="0"/>
              <a:ext cx="815838" cy="923144"/>
            </a:xfrm>
            <a:custGeom>
              <a:avLst/>
              <a:gdLst/>
              <a:ahLst/>
              <a:cxnLst/>
              <a:rect l="l" t="t" r="r" b="b"/>
              <a:pathLst>
                <a:path w="815838" h="923144">
                  <a:moveTo>
                    <a:pt x="0" y="0"/>
                  </a:moveTo>
                  <a:lnTo>
                    <a:pt x="815838" y="0"/>
                  </a:lnTo>
                  <a:lnTo>
                    <a:pt x="815838" y="923144"/>
                  </a:lnTo>
                  <a:lnTo>
                    <a:pt x="0" y="923144"/>
                  </a:lnTo>
                  <a:close/>
                </a:path>
              </a:pathLst>
            </a:custGeom>
            <a:solidFill>
              <a:srgbClr val="7DCEE7"/>
            </a:solidFill>
          </p:spPr>
          <p:txBody>
            <a:bodyPr/>
            <a:lstStyle/>
            <a:p>
              <a:endParaRPr lang="en-US"/>
            </a:p>
          </p:txBody>
        </p:sp>
        <p:sp>
          <p:nvSpPr>
            <p:cNvPr id="4" name="TextBox 4"/>
            <p:cNvSpPr txBox="1"/>
            <p:nvPr/>
          </p:nvSpPr>
          <p:spPr>
            <a:xfrm>
              <a:off x="0" y="-47625"/>
              <a:ext cx="815838" cy="970769"/>
            </a:xfrm>
            <a:prstGeom prst="rect">
              <a:avLst/>
            </a:prstGeom>
          </p:spPr>
          <p:txBody>
            <a:bodyPr lIns="50800" tIns="50800" rIns="50800" bIns="50800" rtlCol="0" anchor="ctr"/>
            <a:lstStyle/>
            <a:p>
              <a:pPr algn="ctr">
                <a:lnSpc>
                  <a:spcPts val="3446"/>
                </a:lnSpc>
              </a:pPr>
              <a:endParaRPr/>
            </a:p>
          </p:txBody>
        </p:sp>
      </p:grpSp>
      <p:grpSp>
        <p:nvGrpSpPr>
          <p:cNvPr id="5" name="Group 5"/>
          <p:cNvGrpSpPr/>
          <p:nvPr/>
        </p:nvGrpSpPr>
        <p:grpSpPr>
          <a:xfrm>
            <a:off x="4029653" y="4414193"/>
            <a:ext cx="3097634" cy="3505061"/>
            <a:chOff x="0" y="0"/>
            <a:chExt cx="815838" cy="923144"/>
          </a:xfrm>
        </p:grpSpPr>
        <p:sp>
          <p:nvSpPr>
            <p:cNvPr id="6" name="Freeform 6"/>
            <p:cNvSpPr/>
            <p:nvPr/>
          </p:nvSpPr>
          <p:spPr>
            <a:xfrm>
              <a:off x="0" y="0"/>
              <a:ext cx="815838" cy="923144"/>
            </a:xfrm>
            <a:custGeom>
              <a:avLst/>
              <a:gdLst/>
              <a:ahLst/>
              <a:cxnLst/>
              <a:rect l="l" t="t" r="r" b="b"/>
              <a:pathLst>
                <a:path w="815838" h="923144">
                  <a:moveTo>
                    <a:pt x="0" y="0"/>
                  </a:moveTo>
                  <a:lnTo>
                    <a:pt x="815838" y="0"/>
                  </a:lnTo>
                  <a:lnTo>
                    <a:pt x="815838" y="923144"/>
                  </a:lnTo>
                  <a:lnTo>
                    <a:pt x="0" y="923144"/>
                  </a:lnTo>
                  <a:close/>
                </a:path>
              </a:pathLst>
            </a:custGeom>
            <a:solidFill>
              <a:srgbClr val="7DCEE7"/>
            </a:solidFill>
          </p:spPr>
          <p:txBody>
            <a:bodyPr/>
            <a:lstStyle/>
            <a:p>
              <a:endParaRPr lang="en-US"/>
            </a:p>
          </p:txBody>
        </p:sp>
        <p:sp>
          <p:nvSpPr>
            <p:cNvPr id="7" name="TextBox 7"/>
            <p:cNvSpPr txBox="1"/>
            <p:nvPr/>
          </p:nvSpPr>
          <p:spPr>
            <a:xfrm>
              <a:off x="0" y="-47625"/>
              <a:ext cx="815838" cy="970769"/>
            </a:xfrm>
            <a:prstGeom prst="rect">
              <a:avLst/>
            </a:prstGeom>
          </p:spPr>
          <p:txBody>
            <a:bodyPr lIns="50800" tIns="50800" rIns="50800" bIns="50800" rtlCol="0" anchor="ctr"/>
            <a:lstStyle/>
            <a:p>
              <a:pPr algn="ctr">
                <a:lnSpc>
                  <a:spcPts val="3446"/>
                </a:lnSpc>
              </a:pPr>
              <a:endParaRPr/>
            </a:p>
          </p:txBody>
        </p:sp>
      </p:grpSp>
      <p:grpSp>
        <p:nvGrpSpPr>
          <p:cNvPr id="8" name="Group 8"/>
          <p:cNvGrpSpPr/>
          <p:nvPr/>
        </p:nvGrpSpPr>
        <p:grpSpPr>
          <a:xfrm>
            <a:off x="7441855" y="4414193"/>
            <a:ext cx="3097634" cy="3505061"/>
            <a:chOff x="0" y="0"/>
            <a:chExt cx="815838" cy="923144"/>
          </a:xfrm>
        </p:grpSpPr>
        <p:sp>
          <p:nvSpPr>
            <p:cNvPr id="9" name="Freeform 9"/>
            <p:cNvSpPr/>
            <p:nvPr/>
          </p:nvSpPr>
          <p:spPr>
            <a:xfrm>
              <a:off x="0" y="0"/>
              <a:ext cx="815838" cy="923144"/>
            </a:xfrm>
            <a:custGeom>
              <a:avLst/>
              <a:gdLst/>
              <a:ahLst/>
              <a:cxnLst/>
              <a:rect l="l" t="t" r="r" b="b"/>
              <a:pathLst>
                <a:path w="815838" h="923144">
                  <a:moveTo>
                    <a:pt x="0" y="0"/>
                  </a:moveTo>
                  <a:lnTo>
                    <a:pt x="815838" y="0"/>
                  </a:lnTo>
                  <a:lnTo>
                    <a:pt x="815838" y="923144"/>
                  </a:lnTo>
                  <a:lnTo>
                    <a:pt x="0" y="923144"/>
                  </a:lnTo>
                  <a:close/>
                </a:path>
              </a:pathLst>
            </a:custGeom>
            <a:solidFill>
              <a:srgbClr val="7DCEE7"/>
            </a:solidFill>
          </p:spPr>
          <p:txBody>
            <a:bodyPr/>
            <a:lstStyle/>
            <a:p>
              <a:endParaRPr lang="en-US"/>
            </a:p>
          </p:txBody>
        </p:sp>
        <p:sp>
          <p:nvSpPr>
            <p:cNvPr id="10" name="TextBox 10"/>
            <p:cNvSpPr txBox="1"/>
            <p:nvPr/>
          </p:nvSpPr>
          <p:spPr>
            <a:xfrm>
              <a:off x="0" y="-47625"/>
              <a:ext cx="815838" cy="970769"/>
            </a:xfrm>
            <a:prstGeom prst="rect">
              <a:avLst/>
            </a:prstGeom>
          </p:spPr>
          <p:txBody>
            <a:bodyPr lIns="50800" tIns="50800" rIns="50800" bIns="50800" rtlCol="0" anchor="ctr"/>
            <a:lstStyle/>
            <a:p>
              <a:pPr algn="ctr">
                <a:lnSpc>
                  <a:spcPts val="3446"/>
                </a:lnSpc>
              </a:pPr>
              <a:endParaRPr/>
            </a:p>
          </p:txBody>
        </p:sp>
      </p:grpSp>
      <p:grpSp>
        <p:nvGrpSpPr>
          <p:cNvPr id="11" name="Group 11"/>
          <p:cNvGrpSpPr/>
          <p:nvPr/>
        </p:nvGrpSpPr>
        <p:grpSpPr>
          <a:xfrm>
            <a:off x="10853814" y="4414193"/>
            <a:ext cx="3097634" cy="3505061"/>
            <a:chOff x="0" y="0"/>
            <a:chExt cx="815838" cy="923144"/>
          </a:xfrm>
        </p:grpSpPr>
        <p:sp>
          <p:nvSpPr>
            <p:cNvPr id="12" name="Freeform 12"/>
            <p:cNvSpPr/>
            <p:nvPr/>
          </p:nvSpPr>
          <p:spPr>
            <a:xfrm>
              <a:off x="0" y="0"/>
              <a:ext cx="815838" cy="923144"/>
            </a:xfrm>
            <a:custGeom>
              <a:avLst/>
              <a:gdLst/>
              <a:ahLst/>
              <a:cxnLst/>
              <a:rect l="l" t="t" r="r" b="b"/>
              <a:pathLst>
                <a:path w="815838" h="923144">
                  <a:moveTo>
                    <a:pt x="0" y="0"/>
                  </a:moveTo>
                  <a:lnTo>
                    <a:pt x="815838" y="0"/>
                  </a:lnTo>
                  <a:lnTo>
                    <a:pt x="815838" y="923144"/>
                  </a:lnTo>
                  <a:lnTo>
                    <a:pt x="0" y="923144"/>
                  </a:lnTo>
                  <a:close/>
                </a:path>
              </a:pathLst>
            </a:custGeom>
            <a:solidFill>
              <a:srgbClr val="7DCEE7"/>
            </a:solidFill>
          </p:spPr>
          <p:txBody>
            <a:bodyPr/>
            <a:lstStyle/>
            <a:p>
              <a:endParaRPr lang="en-US"/>
            </a:p>
          </p:txBody>
        </p:sp>
        <p:sp>
          <p:nvSpPr>
            <p:cNvPr id="13" name="TextBox 13"/>
            <p:cNvSpPr txBox="1"/>
            <p:nvPr/>
          </p:nvSpPr>
          <p:spPr>
            <a:xfrm>
              <a:off x="0" y="-47625"/>
              <a:ext cx="815838" cy="970769"/>
            </a:xfrm>
            <a:prstGeom prst="rect">
              <a:avLst/>
            </a:prstGeom>
          </p:spPr>
          <p:txBody>
            <a:bodyPr lIns="50800" tIns="50800" rIns="50800" bIns="50800" rtlCol="0" anchor="ctr"/>
            <a:lstStyle/>
            <a:p>
              <a:pPr algn="ctr">
                <a:lnSpc>
                  <a:spcPts val="3446"/>
                </a:lnSpc>
              </a:pPr>
              <a:endParaRPr/>
            </a:p>
          </p:txBody>
        </p:sp>
      </p:grpSp>
      <p:grpSp>
        <p:nvGrpSpPr>
          <p:cNvPr id="14" name="Group 14"/>
          <p:cNvGrpSpPr/>
          <p:nvPr/>
        </p:nvGrpSpPr>
        <p:grpSpPr>
          <a:xfrm>
            <a:off x="14265773" y="4414193"/>
            <a:ext cx="3097634" cy="3505061"/>
            <a:chOff x="0" y="0"/>
            <a:chExt cx="815838" cy="923144"/>
          </a:xfrm>
        </p:grpSpPr>
        <p:sp>
          <p:nvSpPr>
            <p:cNvPr id="15" name="Freeform 15"/>
            <p:cNvSpPr/>
            <p:nvPr/>
          </p:nvSpPr>
          <p:spPr>
            <a:xfrm>
              <a:off x="0" y="0"/>
              <a:ext cx="815838" cy="923144"/>
            </a:xfrm>
            <a:custGeom>
              <a:avLst/>
              <a:gdLst/>
              <a:ahLst/>
              <a:cxnLst/>
              <a:rect l="l" t="t" r="r" b="b"/>
              <a:pathLst>
                <a:path w="815838" h="923144">
                  <a:moveTo>
                    <a:pt x="0" y="0"/>
                  </a:moveTo>
                  <a:lnTo>
                    <a:pt x="815838" y="0"/>
                  </a:lnTo>
                  <a:lnTo>
                    <a:pt x="815838" y="923144"/>
                  </a:lnTo>
                  <a:lnTo>
                    <a:pt x="0" y="923144"/>
                  </a:lnTo>
                  <a:close/>
                </a:path>
              </a:pathLst>
            </a:custGeom>
            <a:solidFill>
              <a:srgbClr val="7DCEE7"/>
            </a:solidFill>
          </p:spPr>
          <p:txBody>
            <a:bodyPr/>
            <a:lstStyle/>
            <a:p>
              <a:endParaRPr lang="en-US"/>
            </a:p>
          </p:txBody>
        </p:sp>
        <p:sp>
          <p:nvSpPr>
            <p:cNvPr id="16" name="TextBox 16"/>
            <p:cNvSpPr txBox="1"/>
            <p:nvPr/>
          </p:nvSpPr>
          <p:spPr>
            <a:xfrm>
              <a:off x="0" y="-47625"/>
              <a:ext cx="815838" cy="970769"/>
            </a:xfrm>
            <a:prstGeom prst="rect">
              <a:avLst/>
            </a:prstGeom>
          </p:spPr>
          <p:txBody>
            <a:bodyPr lIns="50800" tIns="50800" rIns="50800" bIns="50800" rtlCol="0" anchor="ctr"/>
            <a:lstStyle/>
            <a:p>
              <a:pPr algn="ctr">
                <a:lnSpc>
                  <a:spcPts val="3446"/>
                </a:lnSpc>
              </a:pPr>
              <a:endParaRPr/>
            </a:p>
          </p:txBody>
        </p:sp>
      </p:grpSp>
      <p:sp>
        <p:nvSpPr>
          <p:cNvPr id="17" name="TextBox 17"/>
          <p:cNvSpPr txBox="1"/>
          <p:nvPr/>
        </p:nvSpPr>
        <p:spPr>
          <a:xfrm>
            <a:off x="3743285" y="2363256"/>
            <a:ext cx="11353130" cy="1128194"/>
          </a:xfrm>
          <a:prstGeom prst="rect">
            <a:avLst/>
          </a:prstGeom>
        </p:spPr>
        <p:txBody>
          <a:bodyPr lIns="0" tIns="0" rIns="0" bIns="0" rtlCol="0" anchor="t">
            <a:spAutoFit/>
          </a:bodyPr>
          <a:lstStyle/>
          <a:p>
            <a:pPr algn="ctr">
              <a:lnSpc>
                <a:spcPts val="9216"/>
              </a:lnSpc>
              <a:spcBef>
                <a:spcPct val="0"/>
              </a:spcBef>
            </a:pPr>
            <a:r>
              <a:rPr lang="en-US" sz="6582" b="1" spc="1316">
                <a:solidFill>
                  <a:srgbClr val="000000"/>
                </a:solidFill>
                <a:latin typeface="Cormorant SC Bold"/>
                <a:ea typeface="Cormorant SC Bold"/>
                <a:cs typeface="Cormorant SC Bold"/>
                <a:sym typeface="Cormorant SC Bold"/>
              </a:rPr>
              <a:t>OUR SALES PROCESS </a:t>
            </a:r>
          </a:p>
        </p:txBody>
      </p:sp>
      <p:sp>
        <p:nvSpPr>
          <p:cNvPr id="18" name="TextBox 18"/>
          <p:cNvSpPr txBox="1"/>
          <p:nvPr/>
        </p:nvSpPr>
        <p:spPr>
          <a:xfrm>
            <a:off x="2022053" y="8033554"/>
            <a:ext cx="9525" cy="413722"/>
          </a:xfrm>
          <a:prstGeom prst="rect">
            <a:avLst/>
          </a:prstGeom>
        </p:spPr>
        <p:txBody>
          <a:bodyPr lIns="0" tIns="0" rIns="0" bIns="0" rtlCol="0" anchor="t">
            <a:spAutoFit/>
          </a:bodyPr>
          <a:lstStyle/>
          <a:p>
            <a:pPr algn="ctr">
              <a:lnSpc>
                <a:spcPts val="3446"/>
              </a:lnSpc>
              <a:spcBef>
                <a:spcPct val="0"/>
              </a:spcBef>
            </a:pPr>
            <a:endParaRPr/>
          </a:p>
        </p:txBody>
      </p:sp>
      <p:sp>
        <p:nvSpPr>
          <p:cNvPr id="19" name="TextBox 19"/>
          <p:cNvSpPr txBox="1"/>
          <p:nvPr/>
        </p:nvSpPr>
        <p:spPr>
          <a:xfrm>
            <a:off x="666956" y="5260393"/>
            <a:ext cx="3012579" cy="1608157"/>
          </a:xfrm>
          <a:prstGeom prst="rect">
            <a:avLst/>
          </a:prstGeom>
        </p:spPr>
        <p:txBody>
          <a:bodyPr lIns="0" tIns="0" rIns="0" bIns="0" rtlCol="0" anchor="t">
            <a:spAutoFit/>
          </a:bodyPr>
          <a:lstStyle/>
          <a:p>
            <a:pPr algn="ctr">
              <a:lnSpc>
                <a:spcPts val="4286"/>
              </a:lnSpc>
            </a:pPr>
            <a:r>
              <a:rPr lang="en-US" sz="3061" b="1" spc="272">
                <a:solidFill>
                  <a:srgbClr val="000000"/>
                </a:solidFill>
                <a:latin typeface="Cormorant SC Bold"/>
                <a:ea typeface="Cormorant SC Bold"/>
                <a:cs typeface="Cormorant SC Bold"/>
                <a:sym typeface="Cormorant SC Bold"/>
              </a:rPr>
              <a:t>CONNECT &amp;</a:t>
            </a:r>
          </a:p>
          <a:p>
            <a:pPr algn="ctr">
              <a:lnSpc>
                <a:spcPts val="4286"/>
              </a:lnSpc>
            </a:pPr>
            <a:r>
              <a:rPr lang="en-US" sz="3061" b="1" spc="272">
                <a:solidFill>
                  <a:srgbClr val="000000"/>
                </a:solidFill>
                <a:latin typeface="Cormorant SC Bold"/>
                <a:ea typeface="Cormorant SC Bold"/>
                <a:cs typeface="Cormorant SC Bold"/>
                <a:sym typeface="Cormorant SC Bold"/>
              </a:rPr>
              <a:t>INITIATE </a:t>
            </a:r>
          </a:p>
          <a:p>
            <a:pPr algn="ctr">
              <a:lnSpc>
                <a:spcPts val="4286"/>
              </a:lnSpc>
              <a:spcBef>
                <a:spcPct val="0"/>
              </a:spcBef>
            </a:pPr>
            <a:r>
              <a:rPr lang="en-US" sz="3061" b="1" spc="272">
                <a:solidFill>
                  <a:srgbClr val="000000"/>
                </a:solidFill>
                <a:latin typeface="Cormorant SC Bold"/>
                <a:ea typeface="Cormorant SC Bold"/>
                <a:cs typeface="Cormorant SC Bold"/>
                <a:sym typeface="Cormorant SC Bold"/>
              </a:rPr>
              <a:t>PARTNERSHIP</a:t>
            </a:r>
          </a:p>
        </p:txBody>
      </p:sp>
      <p:sp>
        <p:nvSpPr>
          <p:cNvPr id="20" name="TextBox 20"/>
          <p:cNvSpPr txBox="1"/>
          <p:nvPr/>
        </p:nvSpPr>
        <p:spPr>
          <a:xfrm>
            <a:off x="4174366" y="4797770"/>
            <a:ext cx="2838865" cy="2694007"/>
          </a:xfrm>
          <a:prstGeom prst="rect">
            <a:avLst/>
          </a:prstGeom>
        </p:spPr>
        <p:txBody>
          <a:bodyPr lIns="0" tIns="0" rIns="0" bIns="0" rtlCol="0" anchor="t">
            <a:spAutoFit/>
          </a:bodyPr>
          <a:lstStyle/>
          <a:p>
            <a:pPr algn="ctr">
              <a:lnSpc>
                <a:spcPts val="4286"/>
              </a:lnSpc>
            </a:pPr>
            <a:r>
              <a:rPr lang="en-US" sz="3061" b="1" spc="272">
                <a:solidFill>
                  <a:srgbClr val="000000"/>
                </a:solidFill>
                <a:latin typeface="Cormorant SC Bold"/>
                <a:ea typeface="Cormorant SC Bold"/>
                <a:cs typeface="Cormorant SC Bold"/>
                <a:sym typeface="Cormorant SC Bold"/>
              </a:rPr>
              <a:t>MEET &amp; LEARN</a:t>
            </a:r>
          </a:p>
          <a:p>
            <a:pPr algn="ctr">
              <a:lnSpc>
                <a:spcPts val="4286"/>
              </a:lnSpc>
            </a:pPr>
            <a:r>
              <a:rPr lang="en-US" sz="3061" b="1" spc="272">
                <a:solidFill>
                  <a:srgbClr val="000000"/>
                </a:solidFill>
                <a:latin typeface="Cormorant SC Bold"/>
                <a:ea typeface="Cormorant SC Bold"/>
                <a:cs typeface="Cormorant SC Bold"/>
                <a:sym typeface="Cormorant SC Bold"/>
              </a:rPr>
              <a:t>ABOUT YOUR</a:t>
            </a:r>
          </a:p>
          <a:p>
            <a:pPr algn="ctr">
              <a:lnSpc>
                <a:spcPts val="4286"/>
              </a:lnSpc>
              <a:spcBef>
                <a:spcPct val="0"/>
              </a:spcBef>
            </a:pPr>
            <a:r>
              <a:rPr lang="en-US" sz="3061" b="1" spc="272">
                <a:solidFill>
                  <a:srgbClr val="000000"/>
                </a:solidFill>
                <a:latin typeface="Cormorant SC Bold"/>
                <a:ea typeface="Cormorant SC Bold"/>
                <a:cs typeface="Cormorant SC Bold"/>
                <a:sym typeface="Cormorant SC Bold"/>
              </a:rPr>
              <a:t>OBJECTIVES</a:t>
            </a:r>
          </a:p>
        </p:txBody>
      </p:sp>
      <p:sp>
        <p:nvSpPr>
          <p:cNvPr id="21" name="TextBox 21"/>
          <p:cNvSpPr txBox="1"/>
          <p:nvPr/>
        </p:nvSpPr>
        <p:spPr>
          <a:xfrm>
            <a:off x="10942161" y="5086350"/>
            <a:ext cx="3009287" cy="2151082"/>
          </a:xfrm>
          <a:prstGeom prst="rect">
            <a:avLst/>
          </a:prstGeom>
        </p:spPr>
        <p:txBody>
          <a:bodyPr lIns="0" tIns="0" rIns="0" bIns="0" rtlCol="0" anchor="t">
            <a:spAutoFit/>
          </a:bodyPr>
          <a:lstStyle/>
          <a:p>
            <a:pPr algn="ctr">
              <a:lnSpc>
                <a:spcPts val="4286"/>
              </a:lnSpc>
              <a:spcBef>
                <a:spcPct val="0"/>
              </a:spcBef>
            </a:pPr>
            <a:r>
              <a:rPr lang="en-US" sz="3061" b="1" spc="272">
                <a:solidFill>
                  <a:srgbClr val="000000"/>
                </a:solidFill>
                <a:latin typeface="Cormorant SC Bold"/>
                <a:ea typeface="Cormorant SC Bold"/>
                <a:cs typeface="Cormorant SC Bold"/>
                <a:sym typeface="Cormorant SC Bold"/>
              </a:rPr>
              <a:t>INTERVIEW &amp;</a:t>
            </a:r>
            <a:r>
              <a:rPr lang="en-US" sz="3061" spc="272">
                <a:solidFill>
                  <a:srgbClr val="000000"/>
                </a:solidFill>
                <a:latin typeface="Cormorant SC"/>
                <a:ea typeface="Cormorant SC"/>
                <a:cs typeface="Cormorant SC"/>
                <a:sym typeface="Cormorant SC"/>
              </a:rPr>
              <a:t> </a:t>
            </a:r>
            <a:r>
              <a:rPr lang="en-US" sz="3061" b="1" spc="272">
                <a:solidFill>
                  <a:srgbClr val="000000"/>
                </a:solidFill>
                <a:latin typeface="Cormorant SC Bold"/>
                <a:ea typeface="Cormorant SC Bold"/>
                <a:cs typeface="Cormorant SC Bold"/>
                <a:sym typeface="Cormorant SC Bold"/>
              </a:rPr>
              <a:t>OFFER QUALIFIED CANDIDATES</a:t>
            </a:r>
          </a:p>
        </p:txBody>
      </p:sp>
      <p:sp>
        <p:nvSpPr>
          <p:cNvPr id="22" name="TextBox 22"/>
          <p:cNvSpPr txBox="1"/>
          <p:nvPr/>
        </p:nvSpPr>
        <p:spPr>
          <a:xfrm>
            <a:off x="7584487" y="5086350"/>
            <a:ext cx="2837408" cy="2151082"/>
          </a:xfrm>
          <a:prstGeom prst="rect">
            <a:avLst/>
          </a:prstGeom>
        </p:spPr>
        <p:txBody>
          <a:bodyPr lIns="0" tIns="0" rIns="0" bIns="0" rtlCol="0" anchor="t">
            <a:spAutoFit/>
          </a:bodyPr>
          <a:lstStyle/>
          <a:p>
            <a:pPr algn="ctr">
              <a:lnSpc>
                <a:spcPts val="4286"/>
              </a:lnSpc>
            </a:pPr>
            <a:r>
              <a:rPr lang="en-US" sz="3061" b="1" spc="272">
                <a:solidFill>
                  <a:srgbClr val="000000"/>
                </a:solidFill>
                <a:latin typeface="Cormorant SC Bold"/>
                <a:ea typeface="Cormorant SC Bold"/>
                <a:cs typeface="Cormorant SC Bold"/>
                <a:sym typeface="Cormorant SC Bold"/>
              </a:rPr>
              <a:t>FIND &amp; REVIEW</a:t>
            </a:r>
          </a:p>
          <a:p>
            <a:pPr algn="ctr">
              <a:lnSpc>
                <a:spcPts val="4286"/>
              </a:lnSpc>
            </a:pPr>
            <a:r>
              <a:rPr lang="en-US" sz="3061" b="1" spc="272">
                <a:solidFill>
                  <a:srgbClr val="000000"/>
                </a:solidFill>
                <a:latin typeface="Cormorant SC Bold"/>
                <a:ea typeface="Cormorant SC Bold"/>
                <a:cs typeface="Cormorant SC Bold"/>
                <a:sym typeface="Cormorant SC Bold"/>
              </a:rPr>
              <a:t>POTENTIAL </a:t>
            </a:r>
          </a:p>
          <a:p>
            <a:pPr algn="ctr">
              <a:lnSpc>
                <a:spcPts val="4286"/>
              </a:lnSpc>
              <a:spcBef>
                <a:spcPct val="0"/>
              </a:spcBef>
            </a:pPr>
            <a:r>
              <a:rPr lang="en-US" sz="3061" b="1" spc="272">
                <a:solidFill>
                  <a:srgbClr val="000000"/>
                </a:solidFill>
                <a:latin typeface="Cormorant SC Bold"/>
                <a:ea typeface="Cormorant SC Bold"/>
                <a:cs typeface="Cormorant SC Bold"/>
                <a:sym typeface="Cormorant SC Bold"/>
              </a:rPr>
              <a:t>CANDIDATES</a:t>
            </a:r>
          </a:p>
        </p:txBody>
      </p:sp>
      <p:sp>
        <p:nvSpPr>
          <p:cNvPr id="23" name="TextBox 23"/>
          <p:cNvSpPr txBox="1"/>
          <p:nvPr/>
        </p:nvSpPr>
        <p:spPr>
          <a:xfrm>
            <a:off x="14586636" y="5531855"/>
            <a:ext cx="2455910" cy="1065232"/>
          </a:xfrm>
          <a:prstGeom prst="rect">
            <a:avLst/>
          </a:prstGeom>
        </p:spPr>
        <p:txBody>
          <a:bodyPr lIns="0" tIns="0" rIns="0" bIns="0" rtlCol="0" anchor="t">
            <a:spAutoFit/>
          </a:bodyPr>
          <a:lstStyle/>
          <a:p>
            <a:pPr algn="ctr">
              <a:lnSpc>
                <a:spcPts val="4286"/>
              </a:lnSpc>
              <a:spcBef>
                <a:spcPct val="0"/>
              </a:spcBef>
            </a:pPr>
            <a:r>
              <a:rPr lang="en-US" sz="3061" b="1" spc="272">
                <a:solidFill>
                  <a:srgbClr val="000000"/>
                </a:solidFill>
                <a:latin typeface="Cormorant SC Bold"/>
                <a:ea typeface="Cormorant SC Bold"/>
                <a:cs typeface="Cormorant SC Bold"/>
                <a:sym typeface="Cormorant SC Bold"/>
              </a:rPr>
              <a:t>Hire &amp; onboard</a:t>
            </a:r>
          </a:p>
        </p:txBody>
      </p:sp>
      <p:sp>
        <p:nvSpPr>
          <p:cNvPr id="24" name="AutoShape 24"/>
          <p:cNvSpPr/>
          <p:nvPr/>
        </p:nvSpPr>
        <p:spPr>
          <a:xfrm>
            <a:off x="5897880" y="3718447"/>
            <a:ext cx="6492240" cy="0"/>
          </a:xfrm>
          <a:prstGeom prst="line">
            <a:avLst/>
          </a:prstGeom>
          <a:ln w="38100" cap="flat">
            <a:solidFill>
              <a:srgbClr val="FEC537"/>
            </a:solidFill>
            <a:prstDash val="solid"/>
            <a:headEnd type="none" w="sm" len="sm"/>
            <a:tailEnd type="none" w="sm" len="sm"/>
          </a:ln>
        </p:spPr>
        <p:txBody>
          <a:bodyPr/>
          <a:lstStyle/>
          <a:p>
            <a:endParaRPr lang="en-US"/>
          </a:p>
        </p:txBody>
      </p:sp>
      <p:sp>
        <p:nvSpPr>
          <p:cNvPr id="25" name="Freeform 25"/>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grpSp>
        <p:nvGrpSpPr>
          <p:cNvPr id="26" name="Group 26"/>
          <p:cNvGrpSpPr/>
          <p:nvPr/>
        </p:nvGrpSpPr>
        <p:grpSpPr>
          <a:xfrm>
            <a:off x="-444199" y="8609201"/>
            <a:ext cx="19176397" cy="933536"/>
            <a:chOff x="0" y="0"/>
            <a:chExt cx="5050574" cy="245869"/>
          </a:xfrm>
        </p:grpSpPr>
        <p:sp>
          <p:nvSpPr>
            <p:cNvPr id="27" name="Freeform 27"/>
            <p:cNvSpPr/>
            <p:nvPr/>
          </p:nvSpPr>
          <p:spPr>
            <a:xfrm>
              <a:off x="0" y="0"/>
              <a:ext cx="5050574" cy="245869"/>
            </a:xfrm>
            <a:custGeom>
              <a:avLst/>
              <a:gdLst/>
              <a:ahLst/>
              <a:cxnLst/>
              <a:rect l="l" t="t" r="r" b="b"/>
              <a:pathLst>
                <a:path w="5050574" h="245869">
                  <a:moveTo>
                    <a:pt x="0" y="0"/>
                  </a:moveTo>
                  <a:lnTo>
                    <a:pt x="5050574" y="0"/>
                  </a:lnTo>
                  <a:lnTo>
                    <a:pt x="5050574" y="245869"/>
                  </a:lnTo>
                  <a:lnTo>
                    <a:pt x="0" y="245869"/>
                  </a:lnTo>
                  <a:close/>
                </a:path>
              </a:pathLst>
            </a:custGeom>
            <a:solidFill>
              <a:srgbClr val="E80E9E"/>
            </a:solidFill>
          </p:spPr>
          <p:txBody>
            <a:bodyPr/>
            <a:lstStyle/>
            <a:p>
              <a:endParaRPr lang="en-US"/>
            </a:p>
          </p:txBody>
        </p:sp>
        <p:sp>
          <p:nvSpPr>
            <p:cNvPr id="28" name="TextBox 28"/>
            <p:cNvSpPr txBox="1"/>
            <p:nvPr/>
          </p:nvSpPr>
          <p:spPr>
            <a:xfrm>
              <a:off x="0" y="-76200"/>
              <a:ext cx="5050574" cy="322069"/>
            </a:xfrm>
            <a:prstGeom prst="rect">
              <a:avLst/>
            </a:prstGeom>
          </p:spPr>
          <p:txBody>
            <a:bodyPr lIns="50800" tIns="50800" rIns="50800" bIns="50800" rtlCol="0" anchor="ctr"/>
            <a:lstStyle/>
            <a:p>
              <a:pPr algn="ctr">
                <a:lnSpc>
                  <a:spcPts val="5126"/>
                </a:lnSpc>
              </a:pPr>
              <a:r>
                <a:rPr lang="en-US" sz="3661" b="1" spc="732">
                  <a:solidFill>
                    <a:srgbClr val="FFFFFF"/>
                  </a:solidFill>
                  <a:latin typeface="Cormorant SC Bold"/>
                  <a:ea typeface="Cormorant SC Bold"/>
                  <a:cs typeface="Cormorant SC Bold"/>
                  <a:sym typeface="Cormorant SC Bold"/>
                </a:rPr>
                <a:t>TOTAL ONBOARDING TIME: 1-3 WEEKS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897880" y="2127380"/>
            <a:ext cx="6492240" cy="0"/>
          </a:xfrm>
          <a:prstGeom prst="line">
            <a:avLst/>
          </a:prstGeom>
          <a:ln w="28575" cap="flat">
            <a:solidFill>
              <a:srgbClr val="051D40"/>
            </a:solidFill>
            <a:prstDash val="solid"/>
            <a:headEnd type="none" w="sm" len="sm"/>
            <a:tailEnd type="none" w="sm" len="sm"/>
          </a:ln>
        </p:spPr>
        <p:txBody>
          <a:bodyPr/>
          <a:lstStyle/>
          <a:p>
            <a:endParaRPr lang="en-US"/>
          </a:p>
        </p:txBody>
      </p:sp>
      <p:sp>
        <p:nvSpPr>
          <p:cNvPr id="3" name="Freeform 3"/>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
        <p:nvSpPr>
          <p:cNvPr id="4" name="Freeform 4"/>
          <p:cNvSpPr/>
          <p:nvPr/>
        </p:nvSpPr>
        <p:spPr>
          <a:xfrm>
            <a:off x="5276371" y="834850"/>
            <a:ext cx="13145614" cy="9187404"/>
          </a:xfrm>
          <a:custGeom>
            <a:avLst/>
            <a:gdLst/>
            <a:ahLst/>
            <a:cxnLst/>
            <a:rect l="l" t="t" r="r" b="b"/>
            <a:pathLst>
              <a:path w="13145614" h="9187404">
                <a:moveTo>
                  <a:pt x="0" y="0"/>
                </a:moveTo>
                <a:lnTo>
                  <a:pt x="13145614" y="0"/>
                </a:lnTo>
                <a:lnTo>
                  <a:pt x="13145614" y="9187404"/>
                </a:lnTo>
                <a:lnTo>
                  <a:pt x="0" y="9187404"/>
                </a:lnTo>
                <a:lnTo>
                  <a:pt x="0" y="0"/>
                </a:lnTo>
                <a:close/>
              </a:path>
            </a:pathLst>
          </a:custGeom>
          <a:blipFill>
            <a:blip r:embed="rId3"/>
            <a:stretch>
              <a:fillRect l="-73100" t="-41048" r="-36602" b="-27729"/>
            </a:stretch>
          </a:blipFill>
        </p:spPr>
        <p:txBody>
          <a:bodyPr/>
          <a:lstStyle/>
          <a:p>
            <a:endParaRPr lang="en-US"/>
          </a:p>
        </p:txBody>
      </p:sp>
      <p:sp>
        <p:nvSpPr>
          <p:cNvPr id="5" name="TextBox 5"/>
          <p:cNvSpPr txBox="1"/>
          <p:nvPr/>
        </p:nvSpPr>
        <p:spPr>
          <a:xfrm>
            <a:off x="1107429" y="1269579"/>
            <a:ext cx="3730724" cy="1516362"/>
          </a:xfrm>
          <a:prstGeom prst="rect">
            <a:avLst/>
          </a:prstGeom>
        </p:spPr>
        <p:txBody>
          <a:bodyPr lIns="0" tIns="0" rIns="0" bIns="0" rtlCol="0" anchor="t">
            <a:spAutoFit/>
          </a:bodyPr>
          <a:lstStyle/>
          <a:p>
            <a:pPr algn="ctr">
              <a:lnSpc>
                <a:spcPts val="12458"/>
              </a:lnSpc>
              <a:spcBef>
                <a:spcPct val="0"/>
              </a:spcBef>
            </a:pPr>
            <a:r>
              <a:rPr lang="en-US" sz="8898" b="1">
                <a:solidFill>
                  <a:srgbClr val="E80E9E">
                    <a:alpha val="53725"/>
                  </a:srgbClr>
                </a:solidFill>
                <a:latin typeface="Cormorant SC Bold"/>
                <a:ea typeface="Cormorant SC Bold"/>
                <a:cs typeface="Cormorant SC Bold"/>
                <a:sym typeface="Cormorant SC Bold"/>
              </a:rPr>
              <a:t>HR</a:t>
            </a:r>
          </a:p>
        </p:txBody>
      </p:sp>
      <p:sp>
        <p:nvSpPr>
          <p:cNvPr id="6" name="TextBox 6"/>
          <p:cNvSpPr txBox="1"/>
          <p:nvPr/>
        </p:nvSpPr>
        <p:spPr>
          <a:xfrm>
            <a:off x="697907" y="1935055"/>
            <a:ext cx="4549767" cy="1349026"/>
          </a:xfrm>
          <a:prstGeom prst="rect">
            <a:avLst/>
          </a:prstGeom>
        </p:spPr>
        <p:txBody>
          <a:bodyPr lIns="0" tIns="0" rIns="0" bIns="0" rtlCol="0" anchor="t">
            <a:spAutoFit/>
          </a:bodyPr>
          <a:lstStyle/>
          <a:p>
            <a:pPr algn="ctr">
              <a:lnSpc>
                <a:spcPts val="5444"/>
              </a:lnSpc>
              <a:spcBef>
                <a:spcPct val="0"/>
              </a:spcBef>
            </a:pPr>
            <a:r>
              <a:rPr lang="en-US" sz="3888" b="1" spc="777">
                <a:solidFill>
                  <a:srgbClr val="051D40"/>
                </a:solidFill>
                <a:latin typeface="Cormorant SC Bold"/>
                <a:ea typeface="Cormorant SC Bold"/>
                <a:cs typeface="Cormorant SC Bold"/>
                <a:sym typeface="Cormorant SC Bold"/>
              </a:rPr>
              <a:t>HR CHALLENGES</a:t>
            </a:r>
          </a:p>
        </p:txBody>
      </p:sp>
      <p:grpSp>
        <p:nvGrpSpPr>
          <p:cNvPr id="7" name="Group 7"/>
          <p:cNvGrpSpPr/>
          <p:nvPr/>
        </p:nvGrpSpPr>
        <p:grpSpPr>
          <a:xfrm>
            <a:off x="567197" y="4972179"/>
            <a:ext cx="4811188" cy="4781120"/>
            <a:chOff x="0" y="0"/>
            <a:chExt cx="6414918" cy="6374827"/>
          </a:xfrm>
        </p:grpSpPr>
        <p:sp>
          <p:nvSpPr>
            <p:cNvPr id="8" name="TextBox 8"/>
            <p:cNvSpPr txBox="1"/>
            <p:nvPr/>
          </p:nvSpPr>
          <p:spPr>
            <a:xfrm>
              <a:off x="647694" y="4539724"/>
              <a:ext cx="12700" cy="535754"/>
            </a:xfrm>
            <a:prstGeom prst="rect">
              <a:avLst/>
            </a:prstGeom>
          </p:spPr>
          <p:txBody>
            <a:bodyPr lIns="0" tIns="0" rIns="0" bIns="0" rtlCol="0" anchor="t">
              <a:spAutoFit/>
            </a:bodyPr>
            <a:lstStyle/>
            <a:p>
              <a:pPr algn="ctr">
                <a:lnSpc>
                  <a:spcPts val="3446"/>
                </a:lnSpc>
                <a:spcBef>
                  <a:spcPct val="0"/>
                </a:spcBef>
              </a:pPr>
              <a:endParaRPr/>
            </a:p>
          </p:txBody>
        </p:sp>
        <p:grpSp>
          <p:nvGrpSpPr>
            <p:cNvPr id="9" name="Group 9"/>
            <p:cNvGrpSpPr/>
            <p:nvPr/>
          </p:nvGrpSpPr>
          <p:grpSpPr>
            <a:xfrm>
              <a:off x="0" y="0"/>
              <a:ext cx="6414918" cy="6374827"/>
              <a:chOff x="0" y="0"/>
              <a:chExt cx="1279723" cy="1271725"/>
            </a:xfrm>
          </p:grpSpPr>
          <p:sp>
            <p:nvSpPr>
              <p:cNvPr id="10" name="Freeform 10"/>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0E9FF"/>
              </a:solidFill>
            </p:spPr>
            <p:txBody>
              <a:bodyPr/>
              <a:lstStyle/>
              <a:p>
                <a:endParaRPr lang="en-US"/>
              </a:p>
            </p:txBody>
          </p:sp>
          <p:sp>
            <p:nvSpPr>
              <p:cNvPr id="11" name="TextBox 11"/>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2" name="Freeform 12"/>
            <p:cNvSpPr/>
            <p:nvPr/>
          </p:nvSpPr>
          <p:spPr>
            <a:xfrm>
              <a:off x="1617715" y="1013253"/>
              <a:ext cx="3179487" cy="3818161"/>
            </a:xfrm>
            <a:custGeom>
              <a:avLst/>
              <a:gdLst/>
              <a:ahLst/>
              <a:cxnLst/>
              <a:rect l="l" t="t" r="r" b="b"/>
              <a:pathLst>
                <a:path w="3179487" h="3818161">
                  <a:moveTo>
                    <a:pt x="0" y="0"/>
                  </a:moveTo>
                  <a:lnTo>
                    <a:pt x="3179487" y="0"/>
                  </a:lnTo>
                  <a:lnTo>
                    <a:pt x="3179487" y="3818161"/>
                  </a:lnTo>
                  <a:lnTo>
                    <a:pt x="0" y="3818161"/>
                  </a:lnTo>
                  <a:lnTo>
                    <a:pt x="0" y="0"/>
                  </a:lnTo>
                  <a:close/>
                </a:path>
              </a:pathLst>
            </a:custGeom>
            <a:blipFill>
              <a:blip r:embed="rId4">
                <a:alphaModFix amt="53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223631" y="1244326"/>
              <a:ext cx="6191286" cy="3809975"/>
            </a:xfrm>
            <a:prstGeom prst="rect">
              <a:avLst/>
            </a:prstGeom>
          </p:spPr>
          <p:txBody>
            <a:bodyPr lIns="0" tIns="0" rIns="0" bIns="0" rtlCol="0" anchor="t">
              <a:spAutoFit/>
            </a:bodyPr>
            <a:lstStyle/>
            <a:p>
              <a:pPr algn="ctr">
                <a:lnSpc>
                  <a:spcPts val="5751"/>
                </a:lnSpc>
              </a:pPr>
              <a:r>
                <a:rPr lang="en-US" sz="4167" b="1" spc="408">
                  <a:solidFill>
                    <a:srgbClr val="041C41"/>
                  </a:solidFill>
                  <a:latin typeface="Cormorant SC Bold"/>
                  <a:ea typeface="Cormorant SC Bold"/>
                  <a:cs typeface="Cormorant SC Bold"/>
                  <a:sym typeface="Cormorant SC Bold"/>
                </a:rPr>
                <a:t>AVG OF</a:t>
              </a:r>
            </a:p>
            <a:p>
              <a:pPr marL="0" lvl="0" indent="0" algn="ctr">
                <a:lnSpc>
                  <a:spcPts val="5751"/>
                </a:lnSpc>
                <a:spcBef>
                  <a:spcPct val="0"/>
                </a:spcBef>
              </a:pPr>
              <a:r>
                <a:rPr lang="en-US" sz="4167" b="1" spc="408">
                  <a:solidFill>
                    <a:srgbClr val="041C41"/>
                  </a:solidFill>
                  <a:latin typeface="Cormorant SC Bold"/>
                  <a:ea typeface="Cormorant SC Bold"/>
                  <a:cs typeface="Cormorant SC Bold"/>
                  <a:sym typeface="Cormorant SC Bold"/>
                </a:rPr>
                <a:t>44 DAYS TO FILL AN OPEN POSITION</a:t>
              </a:r>
            </a:p>
          </p:txBody>
        </p:sp>
        <p:sp>
          <p:nvSpPr>
            <p:cNvPr id="14" name="TextBox 14"/>
            <p:cNvSpPr txBox="1"/>
            <p:nvPr/>
          </p:nvSpPr>
          <p:spPr>
            <a:xfrm>
              <a:off x="0" y="5859206"/>
              <a:ext cx="6414918" cy="374227"/>
            </a:xfrm>
            <a:prstGeom prst="rect">
              <a:avLst/>
            </a:prstGeom>
          </p:spPr>
          <p:txBody>
            <a:bodyPr lIns="0" tIns="0" rIns="0" bIns="0" rtlCol="0" anchor="t">
              <a:spAutoFit/>
            </a:bodyPr>
            <a:lstStyle/>
            <a:p>
              <a:pPr algn="ctr">
                <a:lnSpc>
                  <a:spcPts val="2380"/>
                </a:lnSpc>
                <a:spcBef>
                  <a:spcPct val="0"/>
                </a:spcBef>
              </a:pPr>
              <a:r>
                <a:rPr lang="en-US" sz="1700" b="1">
                  <a:solidFill>
                    <a:srgbClr val="000000"/>
                  </a:solidFill>
                  <a:latin typeface="Cormorant SC Bold"/>
                  <a:ea typeface="Cormorant SC Bold"/>
                  <a:cs typeface="Cormorant SC Bold"/>
                  <a:sym typeface="Cormorant SC Bold"/>
                </a:rPr>
                <a:t>Business Insider,  July 2023</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6558" y="-447445"/>
            <a:ext cx="7315200" cy="2559853"/>
          </a:xfrm>
          <a:custGeom>
            <a:avLst/>
            <a:gdLst/>
            <a:ahLst/>
            <a:cxnLst/>
            <a:rect l="l" t="t" r="r" b="b"/>
            <a:pathLst>
              <a:path w="7315200" h="2559853">
                <a:moveTo>
                  <a:pt x="0" y="0"/>
                </a:moveTo>
                <a:lnTo>
                  <a:pt x="7315200" y="0"/>
                </a:lnTo>
                <a:lnTo>
                  <a:pt x="7315200" y="2559853"/>
                </a:lnTo>
                <a:lnTo>
                  <a:pt x="0" y="25598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749157">
            <a:off x="14304525" y="-711931"/>
            <a:ext cx="5909550" cy="3481262"/>
          </a:xfrm>
          <a:custGeom>
            <a:avLst/>
            <a:gdLst/>
            <a:ahLst/>
            <a:cxnLst/>
            <a:rect l="l" t="t" r="r" b="b"/>
            <a:pathLst>
              <a:path w="5909550" h="3481262">
                <a:moveTo>
                  <a:pt x="0" y="0"/>
                </a:moveTo>
                <a:lnTo>
                  <a:pt x="5909550" y="0"/>
                </a:lnTo>
                <a:lnTo>
                  <a:pt x="5909550" y="3481262"/>
                </a:lnTo>
                <a:lnTo>
                  <a:pt x="0" y="34812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28700" y="2901752"/>
            <a:ext cx="7912498" cy="6130564"/>
            <a:chOff x="0" y="0"/>
            <a:chExt cx="10549998" cy="8174085"/>
          </a:xfrm>
        </p:grpSpPr>
        <p:grpSp>
          <p:nvGrpSpPr>
            <p:cNvPr id="5" name="Group 5"/>
            <p:cNvGrpSpPr/>
            <p:nvPr/>
          </p:nvGrpSpPr>
          <p:grpSpPr>
            <a:xfrm>
              <a:off x="0" y="0"/>
              <a:ext cx="10549998" cy="8174085"/>
              <a:chOff x="0" y="0"/>
              <a:chExt cx="2722321" cy="2109240"/>
            </a:xfrm>
          </p:grpSpPr>
          <p:sp>
            <p:nvSpPr>
              <p:cNvPr id="6" name="Freeform 6"/>
              <p:cNvSpPr/>
              <p:nvPr/>
            </p:nvSpPr>
            <p:spPr>
              <a:xfrm>
                <a:off x="0" y="0"/>
                <a:ext cx="2722320" cy="2109240"/>
              </a:xfrm>
              <a:custGeom>
                <a:avLst/>
                <a:gdLst/>
                <a:ahLst/>
                <a:cxnLst/>
                <a:rect l="l" t="t" r="r" b="b"/>
                <a:pathLst>
                  <a:path w="2722320" h="2109240">
                    <a:moveTo>
                      <a:pt x="49901" y="0"/>
                    </a:moveTo>
                    <a:lnTo>
                      <a:pt x="2672420" y="0"/>
                    </a:lnTo>
                    <a:cubicBezTo>
                      <a:pt x="2699979" y="0"/>
                      <a:pt x="2722320" y="22341"/>
                      <a:pt x="2722320" y="49901"/>
                    </a:cubicBezTo>
                    <a:lnTo>
                      <a:pt x="2722320" y="2059340"/>
                    </a:lnTo>
                    <a:cubicBezTo>
                      <a:pt x="2722320" y="2072574"/>
                      <a:pt x="2717063" y="2085267"/>
                      <a:pt x="2707705" y="2094625"/>
                    </a:cubicBezTo>
                    <a:cubicBezTo>
                      <a:pt x="2698347" y="2103983"/>
                      <a:pt x="2685654" y="2109240"/>
                      <a:pt x="2672420" y="2109240"/>
                    </a:cubicBezTo>
                    <a:lnTo>
                      <a:pt x="49901" y="2109240"/>
                    </a:lnTo>
                    <a:cubicBezTo>
                      <a:pt x="36666" y="2109240"/>
                      <a:pt x="23974" y="2103983"/>
                      <a:pt x="14616" y="2094625"/>
                    </a:cubicBezTo>
                    <a:cubicBezTo>
                      <a:pt x="5257" y="2085267"/>
                      <a:pt x="0" y="2072574"/>
                      <a:pt x="0" y="2059340"/>
                    </a:cubicBezTo>
                    <a:lnTo>
                      <a:pt x="0" y="49901"/>
                    </a:lnTo>
                    <a:cubicBezTo>
                      <a:pt x="0" y="36666"/>
                      <a:pt x="5257" y="23974"/>
                      <a:pt x="14616" y="14616"/>
                    </a:cubicBezTo>
                    <a:cubicBezTo>
                      <a:pt x="23974" y="5257"/>
                      <a:pt x="36666" y="0"/>
                      <a:pt x="49901" y="0"/>
                    </a:cubicBezTo>
                    <a:close/>
                  </a:path>
                </a:pathLst>
              </a:custGeom>
              <a:solidFill>
                <a:srgbClr val="000000">
                  <a:alpha val="0"/>
                </a:srgbClr>
              </a:solidFill>
              <a:ln w="95250" cap="rnd">
                <a:solidFill>
                  <a:srgbClr val="FEC537"/>
                </a:solidFill>
                <a:prstDash val="solid"/>
                <a:round/>
              </a:ln>
            </p:spPr>
            <p:txBody>
              <a:bodyPr/>
              <a:lstStyle/>
              <a:p>
                <a:endParaRPr lang="en-US"/>
              </a:p>
            </p:txBody>
          </p:sp>
          <p:sp>
            <p:nvSpPr>
              <p:cNvPr id="7" name="TextBox 7"/>
              <p:cNvSpPr txBox="1"/>
              <p:nvPr/>
            </p:nvSpPr>
            <p:spPr>
              <a:xfrm>
                <a:off x="0" y="-28575"/>
                <a:ext cx="2722321" cy="213781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2861672" y="5602066"/>
              <a:ext cx="4687102" cy="2226611"/>
            </a:xfrm>
            <a:custGeom>
              <a:avLst/>
              <a:gdLst/>
              <a:ahLst/>
              <a:cxnLst/>
              <a:rect l="l" t="t" r="r" b="b"/>
              <a:pathLst>
                <a:path w="4687102" h="2226611">
                  <a:moveTo>
                    <a:pt x="0" y="0"/>
                  </a:moveTo>
                  <a:lnTo>
                    <a:pt x="4687102" y="0"/>
                  </a:lnTo>
                  <a:lnTo>
                    <a:pt x="4687102" y="2226611"/>
                  </a:lnTo>
                  <a:lnTo>
                    <a:pt x="0" y="2226611"/>
                  </a:lnTo>
                  <a:lnTo>
                    <a:pt x="0" y="0"/>
                  </a:lnTo>
                  <a:close/>
                </a:path>
              </a:pathLst>
            </a:custGeom>
            <a:blipFill>
              <a:blip r:embed="rId6"/>
              <a:stretch>
                <a:fillRect b="-40248"/>
              </a:stretch>
            </a:blipFill>
          </p:spPr>
          <p:txBody>
            <a:bodyPr/>
            <a:lstStyle/>
            <a:p>
              <a:endParaRPr lang="en-US"/>
            </a:p>
          </p:txBody>
        </p:sp>
        <p:sp>
          <p:nvSpPr>
            <p:cNvPr id="9" name="TextBox 9"/>
            <p:cNvSpPr txBox="1"/>
            <p:nvPr/>
          </p:nvSpPr>
          <p:spPr>
            <a:xfrm>
              <a:off x="802558" y="706485"/>
              <a:ext cx="8944882" cy="6845300"/>
            </a:xfrm>
            <a:prstGeom prst="rect">
              <a:avLst/>
            </a:prstGeom>
          </p:spPr>
          <p:txBody>
            <a:bodyPr lIns="0" tIns="0" rIns="0" bIns="0" rtlCol="0" anchor="t">
              <a:spAutoFit/>
            </a:bodyPr>
            <a:lstStyle/>
            <a:p>
              <a:pPr algn="ctr">
                <a:lnSpc>
                  <a:spcPts val="3719"/>
                </a:lnSpc>
              </a:pPr>
              <a:r>
                <a:rPr lang="en-US" sz="3099" b="1" spc="619">
                  <a:solidFill>
                    <a:srgbClr val="041C41"/>
                  </a:solidFill>
                  <a:latin typeface="Ibarra Real Nova Bold"/>
                  <a:ea typeface="Ibarra Real Nova Bold"/>
                  <a:cs typeface="Ibarra Real Nova Bold"/>
                  <a:sym typeface="Ibarra Real Nova Bold"/>
                </a:rPr>
                <a:t>“Insight Global is always in tune with my needs &amp; works diligently to find the right candidates; not just a volume of candidates.”</a:t>
              </a:r>
            </a:p>
            <a:p>
              <a:pPr algn="ctr">
                <a:lnSpc>
                  <a:spcPts val="3719"/>
                </a:lnSpc>
              </a:pPr>
              <a:endParaRPr lang="en-US" sz="3099" b="1" spc="619">
                <a:solidFill>
                  <a:srgbClr val="041C41"/>
                </a:solidFill>
                <a:latin typeface="Ibarra Real Nova Bold"/>
                <a:ea typeface="Ibarra Real Nova Bold"/>
                <a:cs typeface="Ibarra Real Nova Bold"/>
                <a:sym typeface="Ibarra Real Nova Bold"/>
              </a:endParaRPr>
            </a:p>
            <a:p>
              <a:pPr algn="ctr">
                <a:lnSpc>
                  <a:spcPts val="3719"/>
                </a:lnSpc>
              </a:pPr>
              <a:r>
                <a:rPr lang="en-US" sz="3099" b="1" spc="619">
                  <a:solidFill>
                    <a:srgbClr val="041C41"/>
                  </a:solidFill>
                  <a:latin typeface="Ibarra Real Nova Bold"/>
                  <a:ea typeface="Ibarra Real Nova Bold"/>
                  <a:cs typeface="Ibarra Real Nova Bold"/>
                  <a:sym typeface="Ibarra Real Nova Bold"/>
                </a:rPr>
                <a:t>Shawn B.</a:t>
              </a:r>
            </a:p>
            <a:p>
              <a:pPr algn="ctr">
                <a:lnSpc>
                  <a:spcPts val="3719"/>
                </a:lnSpc>
              </a:pPr>
              <a:r>
                <a:rPr lang="en-US" sz="3099" b="1" spc="619">
                  <a:solidFill>
                    <a:srgbClr val="041C41"/>
                  </a:solidFill>
                  <a:latin typeface="Ibarra Real Nova Bold"/>
                  <a:ea typeface="Ibarra Real Nova Bold"/>
                  <a:cs typeface="Ibarra Real Nova Bold"/>
                  <a:sym typeface="Ibarra Real Nova Bold"/>
                </a:rPr>
                <a:t>T-Mobile</a:t>
              </a:r>
            </a:p>
            <a:p>
              <a:pPr algn="ctr">
                <a:lnSpc>
                  <a:spcPts val="3719"/>
                </a:lnSpc>
              </a:pPr>
              <a:endParaRPr lang="en-US" sz="3099" b="1" spc="619">
                <a:solidFill>
                  <a:srgbClr val="041C41"/>
                </a:solidFill>
                <a:latin typeface="Ibarra Real Nova Bold"/>
                <a:ea typeface="Ibarra Real Nova Bold"/>
                <a:cs typeface="Ibarra Real Nova Bold"/>
                <a:sym typeface="Ibarra Real Nova Bold"/>
              </a:endParaRPr>
            </a:p>
            <a:p>
              <a:pPr algn="ctr">
                <a:lnSpc>
                  <a:spcPts val="3719"/>
                </a:lnSpc>
              </a:pPr>
              <a:endParaRPr lang="en-US" sz="3099" b="1" spc="619">
                <a:solidFill>
                  <a:srgbClr val="041C41"/>
                </a:solidFill>
                <a:latin typeface="Ibarra Real Nova Bold"/>
                <a:ea typeface="Ibarra Real Nova Bold"/>
                <a:cs typeface="Ibarra Real Nova Bold"/>
                <a:sym typeface="Ibarra Real Nova Bold"/>
              </a:endParaRPr>
            </a:p>
          </p:txBody>
        </p:sp>
      </p:grpSp>
      <p:grpSp>
        <p:nvGrpSpPr>
          <p:cNvPr id="10" name="Group 10"/>
          <p:cNvGrpSpPr/>
          <p:nvPr/>
        </p:nvGrpSpPr>
        <p:grpSpPr>
          <a:xfrm>
            <a:off x="9422553" y="2901752"/>
            <a:ext cx="7912498" cy="6130564"/>
            <a:chOff x="0" y="0"/>
            <a:chExt cx="10549998" cy="8174085"/>
          </a:xfrm>
        </p:grpSpPr>
        <p:grpSp>
          <p:nvGrpSpPr>
            <p:cNvPr id="11" name="Group 11"/>
            <p:cNvGrpSpPr/>
            <p:nvPr/>
          </p:nvGrpSpPr>
          <p:grpSpPr>
            <a:xfrm>
              <a:off x="0" y="0"/>
              <a:ext cx="10549998" cy="8174085"/>
              <a:chOff x="0" y="0"/>
              <a:chExt cx="2722321" cy="2109240"/>
            </a:xfrm>
          </p:grpSpPr>
          <p:sp>
            <p:nvSpPr>
              <p:cNvPr id="12" name="Freeform 12"/>
              <p:cNvSpPr/>
              <p:nvPr/>
            </p:nvSpPr>
            <p:spPr>
              <a:xfrm>
                <a:off x="0" y="0"/>
                <a:ext cx="2722320" cy="2109240"/>
              </a:xfrm>
              <a:custGeom>
                <a:avLst/>
                <a:gdLst/>
                <a:ahLst/>
                <a:cxnLst/>
                <a:rect l="l" t="t" r="r" b="b"/>
                <a:pathLst>
                  <a:path w="2722320" h="2109240">
                    <a:moveTo>
                      <a:pt x="49901" y="0"/>
                    </a:moveTo>
                    <a:lnTo>
                      <a:pt x="2672420" y="0"/>
                    </a:lnTo>
                    <a:cubicBezTo>
                      <a:pt x="2699979" y="0"/>
                      <a:pt x="2722320" y="22341"/>
                      <a:pt x="2722320" y="49901"/>
                    </a:cubicBezTo>
                    <a:lnTo>
                      <a:pt x="2722320" y="2059340"/>
                    </a:lnTo>
                    <a:cubicBezTo>
                      <a:pt x="2722320" y="2072574"/>
                      <a:pt x="2717063" y="2085267"/>
                      <a:pt x="2707705" y="2094625"/>
                    </a:cubicBezTo>
                    <a:cubicBezTo>
                      <a:pt x="2698347" y="2103983"/>
                      <a:pt x="2685654" y="2109240"/>
                      <a:pt x="2672420" y="2109240"/>
                    </a:cubicBezTo>
                    <a:lnTo>
                      <a:pt x="49901" y="2109240"/>
                    </a:lnTo>
                    <a:cubicBezTo>
                      <a:pt x="36666" y="2109240"/>
                      <a:pt x="23974" y="2103983"/>
                      <a:pt x="14616" y="2094625"/>
                    </a:cubicBezTo>
                    <a:cubicBezTo>
                      <a:pt x="5257" y="2085267"/>
                      <a:pt x="0" y="2072574"/>
                      <a:pt x="0" y="2059340"/>
                    </a:cubicBezTo>
                    <a:lnTo>
                      <a:pt x="0" y="49901"/>
                    </a:lnTo>
                    <a:cubicBezTo>
                      <a:pt x="0" y="36666"/>
                      <a:pt x="5257" y="23974"/>
                      <a:pt x="14616" y="14616"/>
                    </a:cubicBezTo>
                    <a:cubicBezTo>
                      <a:pt x="23974" y="5257"/>
                      <a:pt x="36666" y="0"/>
                      <a:pt x="49901" y="0"/>
                    </a:cubicBezTo>
                    <a:close/>
                  </a:path>
                </a:pathLst>
              </a:custGeom>
              <a:solidFill>
                <a:srgbClr val="000000">
                  <a:alpha val="0"/>
                </a:srgbClr>
              </a:solidFill>
              <a:ln w="95250" cap="rnd">
                <a:solidFill>
                  <a:srgbClr val="FEC537"/>
                </a:solidFill>
                <a:prstDash val="solid"/>
                <a:round/>
              </a:ln>
            </p:spPr>
            <p:txBody>
              <a:bodyPr/>
              <a:lstStyle/>
              <a:p>
                <a:endParaRPr lang="en-US"/>
              </a:p>
            </p:txBody>
          </p:sp>
          <p:sp>
            <p:nvSpPr>
              <p:cNvPr id="13" name="TextBox 13"/>
              <p:cNvSpPr txBox="1"/>
              <p:nvPr/>
            </p:nvSpPr>
            <p:spPr>
              <a:xfrm>
                <a:off x="0" y="-28575"/>
                <a:ext cx="2722321" cy="213781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2506943" y="6538483"/>
              <a:ext cx="5536111" cy="1369304"/>
            </a:xfrm>
            <a:custGeom>
              <a:avLst/>
              <a:gdLst/>
              <a:ahLst/>
              <a:cxnLst/>
              <a:rect l="l" t="t" r="r" b="b"/>
              <a:pathLst>
                <a:path w="5536111" h="1369304">
                  <a:moveTo>
                    <a:pt x="0" y="0"/>
                  </a:moveTo>
                  <a:lnTo>
                    <a:pt x="5536111" y="0"/>
                  </a:lnTo>
                  <a:lnTo>
                    <a:pt x="5536111" y="1369304"/>
                  </a:lnTo>
                  <a:lnTo>
                    <a:pt x="0" y="1369304"/>
                  </a:lnTo>
                  <a:lnTo>
                    <a:pt x="0" y="0"/>
                  </a:lnTo>
                  <a:close/>
                </a:path>
              </a:pathLst>
            </a:custGeom>
            <a:blipFill>
              <a:blip r:embed="rId7"/>
              <a:stretch>
                <a:fillRect l="-16886" t="-69849" r="-15863" b="-70327"/>
              </a:stretch>
            </a:blipFill>
          </p:spPr>
          <p:txBody>
            <a:bodyPr/>
            <a:lstStyle/>
            <a:p>
              <a:endParaRPr lang="en-US"/>
            </a:p>
          </p:txBody>
        </p:sp>
        <p:sp>
          <p:nvSpPr>
            <p:cNvPr id="15" name="TextBox 15"/>
            <p:cNvSpPr txBox="1"/>
            <p:nvPr/>
          </p:nvSpPr>
          <p:spPr>
            <a:xfrm>
              <a:off x="264202" y="452864"/>
              <a:ext cx="10021593" cy="6740525"/>
            </a:xfrm>
            <a:prstGeom prst="rect">
              <a:avLst/>
            </a:prstGeom>
          </p:spPr>
          <p:txBody>
            <a:bodyPr lIns="0" tIns="0" rIns="0" bIns="0" rtlCol="0" anchor="t">
              <a:spAutoFit/>
            </a:bodyPr>
            <a:lstStyle/>
            <a:p>
              <a:pPr algn="ctr">
                <a:lnSpc>
                  <a:spcPts val="3600"/>
                </a:lnSpc>
              </a:pPr>
              <a:r>
                <a:rPr lang="en-US" sz="3000" b="1" spc="600">
                  <a:solidFill>
                    <a:srgbClr val="041C41"/>
                  </a:solidFill>
                  <a:latin typeface="Ibarra Real Nova Bold"/>
                  <a:ea typeface="Ibarra Real Nova Bold"/>
                  <a:cs typeface="Ibarra Real Nova Bold"/>
                  <a:sym typeface="Ibarra Real Nova Bold"/>
                </a:rPr>
                <a:t>“The value add that Insight Global brings to the table: quality candidates, turnaround time, time spent with the team understanding the team culture. Insight Global makes hiring a breeze.”</a:t>
              </a:r>
            </a:p>
            <a:p>
              <a:pPr algn="ctr">
                <a:lnSpc>
                  <a:spcPts val="3719"/>
                </a:lnSpc>
              </a:pPr>
              <a:endParaRPr lang="en-US" sz="3000" b="1" spc="600">
                <a:solidFill>
                  <a:srgbClr val="041C41"/>
                </a:solidFill>
                <a:latin typeface="Ibarra Real Nova Bold"/>
                <a:ea typeface="Ibarra Real Nova Bold"/>
                <a:cs typeface="Ibarra Real Nova Bold"/>
                <a:sym typeface="Ibarra Real Nova Bold"/>
              </a:endParaRPr>
            </a:p>
            <a:p>
              <a:pPr algn="ctr">
                <a:lnSpc>
                  <a:spcPts val="3600"/>
                </a:lnSpc>
              </a:pPr>
              <a:r>
                <a:rPr lang="en-US" sz="3000" b="1" spc="600">
                  <a:solidFill>
                    <a:srgbClr val="041C41"/>
                  </a:solidFill>
                  <a:latin typeface="Ibarra Real Nova Bold"/>
                  <a:ea typeface="Ibarra Real Nova Bold"/>
                  <a:cs typeface="Ibarra Real Nova Bold"/>
                  <a:sym typeface="Ibarra Real Nova Bold"/>
                </a:rPr>
                <a:t>  Jeff P. Director of Analytics, Microsoft</a:t>
              </a:r>
            </a:p>
            <a:p>
              <a:pPr algn="ctr">
                <a:lnSpc>
                  <a:spcPts val="3719"/>
                </a:lnSpc>
              </a:pPr>
              <a:endParaRPr lang="en-US" sz="3000" b="1" spc="600">
                <a:solidFill>
                  <a:srgbClr val="041C41"/>
                </a:solidFill>
                <a:latin typeface="Ibarra Real Nova Bold"/>
                <a:ea typeface="Ibarra Real Nova Bold"/>
                <a:cs typeface="Ibarra Real Nova Bold"/>
                <a:sym typeface="Ibarra Real Nova Bold"/>
              </a:endParaRPr>
            </a:p>
          </p:txBody>
        </p:sp>
      </p:grpSp>
      <p:sp>
        <p:nvSpPr>
          <p:cNvPr id="16" name="Freeform 16"/>
          <p:cNvSpPr/>
          <p:nvPr/>
        </p:nvSpPr>
        <p:spPr>
          <a:xfrm>
            <a:off x="6297836" y="235925"/>
            <a:ext cx="5692327" cy="2949199"/>
          </a:xfrm>
          <a:custGeom>
            <a:avLst/>
            <a:gdLst/>
            <a:ahLst/>
            <a:cxnLst/>
            <a:rect l="l" t="t" r="r" b="b"/>
            <a:pathLst>
              <a:path w="5692327" h="2949199">
                <a:moveTo>
                  <a:pt x="0" y="0"/>
                </a:moveTo>
                <a:lnTo>
                  <a:pt x="5692328" y="0"/>
                </a:lnTo>
                <a:lnTo>
                  <a:pt x="5692328" y="2949199"/>
                </a:lnTo>
                <a:lnTo>
                  <a:pt x="0" y="2949199"/>
                </a:lnTo>
                <a:lnTo>
                  <a:pt x="0" y="0"/>
                </a:lnTo>
                <a:close/>
              </a:path>
            </a:pathLst>
          </a:custGeom>
          <a:blipFill>
            <a:blip r:embed="rId8"/>
            <a:stretch>
              <a:fillRect t="-15000" r="-2" b="-13597"/>
            </a:stretch>
          </a:blipFill>
        </p:spPr>
        <p:txBody>
          <a:bodyPr/>
          <a:lstStyle/>
          <a:p>
            <a:endParaRPr lang="en-US"/>
          </a:p>
        </p:txBody>
      </p:sp>
      <p:sp>
        <p:nvSpPr>
          <p:cNvPr id="17" name="TextBox 17"/>
          <p:cNvSpPr txBox="1"/>
          <p:nvPr/>
        </p:nvSpPr>
        <p:spPr>
          <a:xfrm>
            <a:off x="1252555" y="9385119"/>
            <a:ext cx="16082496" cy="537656"/>
          </a:xfrm>
          <a:prstGeom prst="rect">
            <a:avLst/>
          </a:prstGeom>
        </p:spPr>
        <p:txBody>
          <a:bodyPr lIns="0" tIns="0" rIns="0" bIns="0" rtlCol="0" anchor="t">
            <a:spAutoFit/>
          </a:bodyPr>
          <a:lstStyle/>
          <a:p>
            <a:pPr algn="ctr">
              <a:lnSpc>
                <a:spcPts val="4490"/>
              </a:lnSpc>
              <a:spcBef>
                <a:spcPct val="0"/>
              </a:spcBef>
            </a:pPr>
            <a:r>
              <a:rPr lang="en-US" sz="3207" b="1" spc="641">
                <a:solidFill>
                  <a:srgbClr val="041C41"/>
                </a:solidFill>
                <a:latin typeface="Ibarra Real Nova Bold"/>
                <a:ea typeface="Ibarra Real Nova Bold"/>
                <a:cs typeface="Ibarra Real Nova Bold"/>
                <a:sym typeface="Ibarra Real Nova Bold"/>
              </a:rPr>
              <a:t>PARTNER TESTIMONIALS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7693" y="4623932"/>
            <a:ext cx="3097634" cy="3298974"/>
            <a:chOff x="0" y="0"/>
            <a:chExt cx="815838" cy="868866"/>
          </a:xfrm>
        </p:grpSpPr>
        <p:sp>
          <p:nvSpPr>
            <p:cNvPr id="3" name="Freeform 3"/>
            <p:cNvSpPr/>
            <p:nvPr/>
          </p:nvSpPr>
          <p:spPr>
            <a:xfrm>
              <a:off x="0" y="0"/>
              <a:ext cx="815838" cy="868865"/>
            </a:xfrm>
            <a:custGeom>
              <a:avLst/>
              <a:gdLst/>
              <a:ahLst/>
              <a:cxnLst/>
              <a:rect l="l" t="t" r="r" b="b"/>
              <a:pathLst>
                <a:path w="815838" h="868865">
                  <a:moveTo>
                    <a:pt x="0" y="0"/>
                  </a:moveTo>
                  <a:lnTo>
                    <a:pt x="815838" y="0"/>
                  </a:lnTo>
                  <a:lnTo>
                    <a:pt x="815838" y="868865"/>
                  </a:lnTo>
                  <a:lnTo>
                    <a:pt x="0" y="868865"/>
                  </a:lnTo>
                  <a:close/>
                </a:path>
              </a:pathLst>
            </a:custGeom>
            <a:solidFill>
              <a:srgbClr val="7DCEE7"/>
            </a:solidFill>
          </p:spPr>
          <p:txBody>
            <a:bodyPr/>
            <a:lstStyle/>
            <a:p>
              <a:endParaRPr lang="en-US"/>
            </a:p>
          </p:txBody>
        </p:sp>
        <p:sp>
          <p:nvSpPr>
            <p:cNvPr id="4" name="TextBox 4"/>
            <p:cNvSpPr txBox="1"/>
            <p:nvPr/>
          </p:nvSpPr>
          <p:spPr>
            <a:xfrm>
              <a:off x="0" y="-47625"/>
              <a:ext cx="815838" cy="916491"/>
            </a:xfrm>
            <a:prstGeom prst="rect">
              <a:avLst/>
            </a:prstGeom>
          </p:spPr>
          <p:txBody>
            <a:bodyPr lIns="50800" tIns="50800" rIns="50800" bIns="50800" rtlCol="0" anchor="ctr"/>
            <a:lstStyle/>
            <a:p>
              <a:pPr algn="ctr">
                <a:lnSpc>
                  <a:spcPts val="3446"/>
                </a:lnSpc>
              </a:pPr>
              <a:endParaRPr/>
            </a:p>
          </p:txBody>
        </p:sp>
      </p:grpSp>
      <p:grpSp>
        <p:nvGrpSpPr>
          <p:cNvPr id="5" name="Group 5"/>
          <p:cNvGrpSpPr/>
          <p:nvPr/>
        </p:nvGrpSpPr>
        <p:grpSpPr>
          <a:xfrm>
            <a:off x="4029896" y="4623932"/>
            <a:ext cx="3097634" cy="3298851"/>
            <a:chOff x="0" y="0"/>
            <a:chExt cx="815838" cy="868833"/>
          </a:xfrm>
        </p:grpSpPr>
        <p:sp>
          <p:nvSpPr>
            <p:cNvPr id="6" name="Freeform 6"/>
            <p:cNvSpPr/>
            <p:nvPr/>
          </p:nvSpPr>
          <p:spPr>
            <a:xfrm>
              <a:off x="0" y="0"/>
              <a:ext cx="815838" cy="868833"/>
            </a:xfrm>
            <a:custGeom>
              <a:avLst/>
              <a:gdLst/>
              <a:ahLst/>
              <a:cxnLst/>
              <a:rect l="l" t="t" r="r" b="b"/>
              <a:pathLst>
                <a:path w="815838" h="868833">
                  <a:moveTo>
                    <a:pt x="0" y="0"/>
                  </a:moveTo>
                  <a:lnTo>
                    <a:pt x="815838" y="0"/>
                  </a:lnTo>
                  <a:lnTo>
                    <a:pt x="815838" y="868833"/>
                  </a:lnTo>
                  <a:lnTo>
                    <a:pt x="0" y="868833"/>
                  </a:lnTo>
                  <a:close/>
                </a:path>
              </a:pathLst>
            </a:custGeom>
            <a:solidFill>
              <a:srgbClr val="7DCEE7"/>
            </a:solidFill>
          </p:spPr>
          <p:txBody>
            <a:bodyPr/>
            <a:lstStyle/>
            <a:p>
              <a:endParaRPr lang="en-US"/>
            </a:p>
          </p:txBody>
        </p:sp>
        <p:sp>
          <p:nvSpPr>
            <p:cNvPr id="7" name="TextBox 7"/>
            <p:cNvSpPr txBox="1"/>
            <p:nvPr/>
          </p:nvSpPr>
          <p:spPr>
            <a:xfrm>
              <a:off x="0" y="-47625"/>
              <a:ext cx="815838" cy="916458"/>
            </a:xfrm>
            <a:prstGeom prst="rect">
              <a:avLst/>
            </a:prstGeom>
          </p:spPr>
          <p:txBody>
            <a:bodyPr lIns="50800" tIns="50800" rIns="50800" bIns="50800" rtlCol="0" anchor="ctr"/>
            <a:lstStyle/>
            <a:p>
              <a:pPr algn="ctr">
                <a:lnSpc>
                  <a:spcPts val="3446"/>
                </a:lnSpc>
              </a:pPr>
              <a:endParaRPr/>
            </a:p>
          </p:txBody>
        </p:sp>
      </p:grpSp>
      <p:grpSp>
        <p:nvGrpSpPr>
          <p:cNvPr id="8" name="Group 8"/>
          <p:cNvGrpSpPr/>
          <p:nvPr/>
        </p:nvGrpSpPr>
        <p:grpSpPr>
          <a:xfrm>
            <a:off x="7441855" y="4623932"/>
            <a:ext cx="3097634" cy="3298851"/>
            <a:chOff x="0" y="0"/>
            <a:chExt cx="815838" cy="868833"/>
          </a:xfrm>
        </p:grpSpPr>
        <p:sp>
          <p:nvSpPr>
            <p:cNvPr id="9" name="Freeform 9"/>
            <p:cNvSpPr/>
            <p:nvPr/>
          </p:nvSpPr>
          <p:spPr>
            <a:xfrm>
              <a:off x="0" y="0"/>
              <a:ext cx="815838" cy="868833"/>
            </a:xfrm>
            <a:custGeom>
              <a:avLst/>
              <a:gdLst/>
              <a:ahLst/>
              <a:cxnLst/>
              <a:rect l="l" t="t" r="r" b="b"/>
              <a:pathLst>
                <a:path w="815838" h="868833">
                  <a:moveTo>
                    <a:pt x="0" y="0"/>
                  </a:moveTo>
                  <a:lnTo>
                    <a:pt x="815838" y="0"/>
                  </a:lnTo>
                  <a:lnTo>
                    <a:pt x="815838" y="868833"/>
                  </a:lnTo>
                  <a:lnTo>
                    <a:pt x="0" y="868833"/>
                  </a:lnTo>
                  <a:close/>
                </a:path>
              </a:pathLst>
            </a:custGeom>
            <a:solidFill>
              <a:srgbClr val="7DCEE7"/>
            </a:solidFill>
          </p:spPr>
          <p:txBody>
            <a:bodyPr/>
            <a:lstStyle/>
            <a:p>
              <a:endParaRPr lang="en-US"/>
            </a:p>
          </p:txBody>
        </p:sp>
        <p:sp>
          <p:nvSpPr>
            <p:cNvPr id="10" name="TextBox 10"/>
            <p:cNvSpPr txBox="1"/>
            <p:nvPr/>
          </p:nvSpPr>
          <p:spPr>
            <a:xfrm>
              <a:off x="0" y="-47625"/>
              <a:ext cx="815838" cy="916458"/>
            </a:xfrm>
            <a:prstGeom prst="rect">
              <a:avLst/>
            </a:prstGeom>
          </p:spPr>
          <p:txBody>
            <a:bodyPr lIns="50800" tIns="50800" rIns="50800" bIns="50800" rtlCol="0" anchor="ctr"/>
            <a:lstStyle/>
            <a:p>
              <a:pPr algn="ctr">
                <a:lnSpc>
                  <a:spcPts val="3446"/>
                </a:lnSpc>
              </a:pPr>
              <a:endParaRPr/>
            </a:p>
          </p:txBody>
        </p:sp>
      </p:grpSp>
      <p:grpSp>
        <p:nvGrpSpPr>
          <p:cNvPr id="11" name="Group 11"/>
          <p:cNvGrpSpPr/>
          <p:nvPr/>
        </p:nvGrpSpPr>
        <p:grpSpPr>
          <a:xfrm>
            <a:off x="10853814" y="4623932"/>
            <a:ext cx="3097634" cy="3298851"/>
            <a:chOff x="0" y="0"/>
            <a:chExt cx="815838" cy="868833"/>
          </a:xfrm>
        </p:grpSpPr>
        <p:sp>
          <p:nvSpPr>
            <p:cNvPr id="12" name="Freeform 12"/>
            <p:cNvSpPr/>
            <p:nvPr/>
          </p:nvSpPr>
          <p:spPr>
            <a:xfrm>
              <a:off x="0" y="0"/>
              <a:ext cx="815838" cy="868833"/>
            </a:xfrm>
            <a:custGeom>
              <a:avLst/>
              <a:gdLst/>
              <a:ahLst/>
              <a:cxnLst/>
              <a:rect l="l" t="t" r="r" b="b"/>
              <a:pathLst>
                <a:path w="815838" h="868833">
                  <a:moveTo>
                    <a:pt x="0" y="0"/>
                  </a:moveTo>
                  <a:lnTo>
                    <a:pt x="815838" y="0"/>
                  </a:lnTo>
                  <a:lnTo>
                    <a:pt x="815838" y="868833"/>
                  </a:lnTo>
                  <a:lnTo>
                    <a:pt x="0" y="868833"/>
                  </a:lnTo>
                  <a:close/>
                </a:path>
              </a:pathLst>
            </a:custGeom>
            <a:solidFill>
              <a:srgbClr val="7DCEE7"/>
            </a:solidFill>
          </p:spPr>
          <p:txBody>
            <a:bodyPr/>
            <a:lstStyle/>
            <a:p>
              <a:endParaRPr lang="en-US"/>
            </a:p>
          </p:txBody>
        </p:sp>
        <p:sp>
          <p:nvSpPr>
            <p:cNvPr id="13" name="TextBox 13"/>
            <p:cNvSpPr txBox="1"/>
            <p:nvPr/>
          </p:nvSpPr>
          <p:spPr>
            <a:xfrm>
              <a:off x="0" y="-47625"/>
              <a:ext cx="815838" cy="916458"/>
            </a:xfrm>
            <a:prstGeom prst="rect">
              <a:avLst/>
            </a:prstGeom>
          </p:spPr>
          <p:txBody>
            <a:bodyPr lIns="50800" tIns="50800" rIns="50800" bIns="50800" rtlCol="0" anchor="ctr"/>
            <a:lstStyle/>
            <a:p>
              <a:pPr algn="ctr">
                <a:lnSpc>
                  <a:spcPts val="3446"/>
                </a:lnSpc>
              </a:pPr>
              <a:endParaRPr/>
            </a:p>
          </p:txBody>
        </p:sp>
      </p:grpSp>
      <p:grpSp>
        <p:nvGrpSpPr>
          <p:cNvPr id="14" name="Group 14"/>
          <p:cNvGrpSpPr/>
          <p:nvPr/>
        </p:nvGrpSpPr>
        <p:grpSpPr>
          <a:xfrm>
            <a:off x="14269412" y="4623932"/>
            <a:ext cx="3097634" cy="3298974"/>
            <a:chOff x="0" y="0"/>
            <a:chExt cx="815838" cy="868866"/>
          </a:xfrm>
        </p:grpSpPr>
        <p:sp>
          <p:nvSpPr>
            <p:cNvPr id="15" name="Freeform 15"/>
            <p:cNvSpPr/>
            <p:nvPr/>
          </p:nvSpPr>
          <p:spPr>
            <a:xfrm>
              <a:off x="0" y="0"/>
              <a:ext cx="815838" cy="868865"/>
            </a:xfrm>
            <a:custGeom>
              <a:avLst/>
              <a:gdLst/>
              <a:ahLst/>
              <a:cxnLst/>
              <a:rect l="l" t="t" r="r" b="b"/>
              <a:pathLst>
                <a:path w="815838" h="868865">
                  <a:moveTo>
                    <a:pt x="0" y="0"/>
                  </a:moveTo>
                  <a:lnTo>
                    <a:pt x="815838" y="0"/>
                  </a:lnTo>
                  <a:lnTo>
                    <a:pt x="815838" y="868865"/>
                  </a:lnTo>
                  <a:lnTo>
                    <a:pt x="0" y="868865"/>
                  </a:lnTo>
                  <a:close/>
                </a:path>
              </a:pathLst>
            </a:custGeom>
            <a:solidFill>
              <a:srgbClr val="7DCEE7"/>
            </a:solidFill>
          </p:spPr>
          <p:txBody>
            <a:bodyPr/>
            <a:lstStyle/>
            <a:p>
              <a:endParaRPr lang="en-US"/>
            </a:p>
          </p:txBody>
        </p:sp>
        <p:sp>
          <p:nvSpPr>
            <p:cNvPr id="16" name="TextBox 16"/>
            <p:cNvSpPr txBox="1"/>
            <p:nvPr/>
          </p:nvSpPr>
          <p:spPr>
            <a:xfrm>
              <a:off x="0" y="-47625"/>
              <a:ext cx="815838" cy="916491"/>
            </a:xfrm>
            <a:prstGeom prst="rect">
              <a:avLst/>
            </a:prstGeom>
          </p:spPr>
          <p:txBody>
            <a:bodyPr lIns="50800" tIns="50800" rIns="50800" bIns="50800" rtlCol="0" anchor="ctr"/>
            <a:lstStyle/>
            <a:p>
              <a:pPr algn="ctr">
                <a:lnSpc>
                  <a:spcPts val="3446"/>
                </a:lnSpc>
              </a:pPr>
              <a:endParaRPr/>
            </a:p>
          </p:txBody>
        </p:sp>
      </p:grpSp>
      <p:sp>
        <p:nvSpPr>
          <p:cNvPr id="17" name="AutoShape 17"/>
          <p:cNvSpPr/>
          <p:nvPr/>
        </p:nvSpPr>
        <p:spPr>
          <a:xfrm>
            <a:off x="5897880" y="3279944"/>
            <a:ext cx="6492240" cy="0"/>
          </a:xfrm>
          <a:prstGeom prst="line">
            <a:avLst/>
          </a:prstGeom>
          <a:ln w="38100" cap="flat">
            <a:solidFill>
              <a:srgbClr val="FEC537"/>
            </a:solidFill>
            <a:prstDash val="solid"/>
            <a:headEnd type="none" w="sm" len="sm"/>
            <a:tailEnd type="none" w="sm" len="sm"/>
          </a:ln>
        </p:spPr>
        <p:txBody>
          <a:bodyPr/>
          <a:lstStyle/>
          <a:p>
            <a:endParaRPr lang="en-US"/>
          </a:p>
        </p:txBody>
      </p:sp>
      <p:grpSp>
        <p:nvGrpSpPr>
          <p:cNvPr id="18" name="Group 18"/>
          <p:cNvGrpSpPr/>
          <p:nvPr/>
        </p:nvGrpSpPr>
        <p:grpSpPr>
          <a:xfrm>
            <a:off x="-444199" y="8771578"/>
            <a:ext cx="19176397" cy="973444"/>
            <a:chOff x="0" y="0"/>
            <a:chExt cx="5050574" cy="256380"/>
          </a:xfrm>
        </p:grpSpPr>
        <p:sp>
          <p:nvSpPr>
            <p:cNvPr id="19" name="Freeform 19"/>
            <p:cNvSpPr/>
            <p:nvPr/>
          </p:nvSpPr>
          <p:spPr>
            <a:xfrm>
              <a:off x="0" y="0"/>
              <a:ext cx="5050574" cy="256380"/>
            </a:xfrm>
            <a:custGeom>
              <a:avLst/>
              <a:gdLst/>
              <a:ahLst/>
              <a:cxnLst/>
              <a:rect l="l" t="t" r="r" b="b"/>
              <a:pathLst>
                <a:path w="5050574" h="256380">
                  <a:moveTo>
                    <a:pt x="0" y="0"/>
                  </a:moveTo>
                  <a:lnTo>
                    <a:pt x="5050574" y="0"/>
                  </a:lnTo>
                  <a:lnTo>
                    <a:pt x="5050574" y="256380"/>
                  </a:lnTo>
                  <a:lnTo>
                    <a:pt x="0" y="256380"/>
                  </a:lnTo>
                  <a:close/>
                </a:path>
              </a:pathLst>
            </a:custGeom>
            <a:solidFill>
              <a:srgbClr val="E80E9E"/>
            </a:solidFill>
          </p:spPr>
          <p:txBody>
            <a:bodyPr/>
            <a:lstStyle/>
            <a:p>
              <a:endParaRPr lang="en-US"/>
            </a:p>
          </p:txBody>
        </p:sp>
        <p:sp>
          <p:nvSpPr>
            <p:cNvPr id="20" name="TextBox 20"/>
            <p:cNvSpPr txBox="1"/>
            <p:nvPr/>
          </p:nvSpPr>
          <p:spPr>
            <a:xfrm>
              <a:off x="0" y="-47625"/>
              <a:ext cx="5050574" cy="304005"/>
            </a:xfrm>
            <a:prstGeom prst="rect">
              <a:avLst/>
            </a:prstGeom>
          </p:spPr>
          <p:txBody>
            <a:bodyPr lIns="50800" tIns="50800" rIns="50800" bIns="50800" rtlCol="0" anchor="ctr"/>
            <a:lstStyle/>
            <a:p>
              <a:pPr algn="ctr">
                <a:lnSpc>
                  <a:spcPts val="3306"/>
                </a:lnSpc>
              </a:pPr>
              <a:r>
                <a:rPr lang="en-US" sz="2361" b="1" spc="472">
                  <a:solidFill>
                    <a:srgbClr val="FFFFFF"/>
                  </a:solidFill>
                  <a:latin typeface="Ibarra Real Nova Bold"/>
                  <a:ea typeface="Ibarra Real Nova Bold"/>
                  <a:cs typeface="Ibarra Real Nova Bold"/>
                  <a:sym typeface="Ibarra Real Nova Bold"/>
                </a:rPr>
                <a:t>SAVING CLIENTS AN AV</a:t>
              </a:r>
              <a:r>
                <a:rPr lang="en-US" sz="2361" spc="472">
                  <a:solidFill>
                    <a:srgbClr val="FFFFFF"/>
                  </a:solidFill>
                  <a:latin typeface="Ibarra Real Nova"/>
                  <a:ea typeface="Ibarra Real Nova"/>
                  <a:cs typeface="Ibarra Real Nova"/>
                  <a:sym typeface="Ibarra Real Nova"/>
                </a:rPr>
                <a:t>E</a:t>
              </a:r>
              <a:r>
                <a:rPr lang="en-US" sz="2361" b="1" spc="472">
                  <a:solidFill>
                    <a:srgbClr val="FFFFFF"/>
                  </a:solidFill>
                  <a:latin typeface="Ibarra Real Nova Bold"/>
                  <a:ea typeface="Ibarra Real Nova Bold"/>
                  <a:cs typeface="Ibarra Real Nova Bold"/>
                  <a:sym typeface="Ibarra Real Nova Bold"/>
                </a:rPr>
                <a:t>RAGE OF $5000 PER HIRE ON SCREENING &amp; ONBOARDIN</a:t>
              </a:r>
              <a:r>
                <a:rPr lang="en-US" sz="2361" spc="472">
                  <a:solidFill>
                    <a:srgbClr val="FFFFFF"/>
                  </a:solidFill>
                  <a:latin typeface="Ibarra Real Nova"/>
                  <a:ea typeface="Ibarra Real Nova"/>
                  <a:cs typeface="Ibarra Real Nova"/>
                  <a:sym typeface="Ibarra Real Nova"/>
                </a:rPr>
                <a:t>G </a:t>
              </a:r>
            </a:p>
          </p:txBody>
        </p:sp>
      </p:grpSp>
      <p:sp>
        <p:nvSpPr>
          <p:cNvPr id="21" name="TextBox 21"/>
          <p:cNvSpPr txBox="1"/>
          <p:nvPr/>
        </p:nvSpPr>
        <p:spPr>
          <a:xfrm>
            <a:off x="3514289" y="1885576"/>
            <a:ext cx="10808711" cy="908593"/>
          </a:xfrm>
          <a:prstGeom prst="rect">
            <a:avLst/>
          </a:prstGeom>
        </p:spPr>
        <p:txBody>
          <a:bodyPr lIns="0" tIns="0" rIns="0" bIns="0" rtlCol="0" anchor="t">
            <a:spAutoFit/>
          </a:bodyPr>
          <a:lstStyle/>
          <a:p>
            <a:pPr algn="ctr">
              <a:lnSpc>
                <a:spcPts val="7544"/>
              </a:lnSpc>
              <a:spcBef>
                <a:spcPct val="0"/>
              </a:spcBef>
            </a:pPr>
            <a:r>
              <a:rPr lang="en-US" sz="5388" b="1" spc="1077">
                <a:solidFill>
                  <a:srgbClr val="000000"/>
                </a:solidFill>
                <a:latin typeface="Ibarra Real Nova Bold"/>
                <a:ea typeface="Ibarra Real Nova Bold"/>
                <a:cs typeface="Ibarra Real Nova Bold"/>
                <a:sym typeface="Ibarra Real Nova Bold"/>
              </a:rPr>
              <a:t> SCREENING PROCESS </a:t>
            </a:r>
          </a:p>
        </p:txBody>
      </p:sp>
      <p:sp>
        <p:nvSpPr>
          <p:cNvPr id="22" name="TextBox 22"/>
          <p:cNvSpPr txBox="1"/>
          <p:nvPr/>
        </p:nvSpPr>
        <p:spPr>
          <a:xfrm>
            <a:off x="2022053" y="8033554"/>
            <a:ext cx="9525" cy="413722"/>
          </a:xfrm>
          <a:prstGeom prst="rect">
            <a:avLst/>
          </a:prstGeom>
        </p:spPr>
        <p:txBody>
          <a:bodyPr lIns="0" tIns="0" rIns="0" bIns="0" rtlCol="0" anchor="t">
            <a:spAutoFit/>
          </a:bodyPr>
          <a:lstStyle/>
          <a:p>
            <a:pPr algn="ctr">
              <a:lnSpc>
                <a:spcPts val="3446"/>
              </a:lnSpc>
              <a:spcBef>
                <a:spcPct val="0"/>
              </a:spcBef>
            </a:pPr>
            <a:endParaRPr/>
          </a:p>
        </p:txBody>
      </p:sp>
      <p:sp>
        <p:nvSpPr>
          <p:cNvPr id="23" name="TextBox 23"/>
          <p:cNvSpPr txBox="1"/>
          <p:nvPr/>
        </p:nvSpPr>
        <p:spPr>
          <a:xfrm>
            <a:off x="1019770" y="5614121"/>
            <a:ext cx="2272010" cy="1270972"/>
          </a:xfrm>
          <a:prstGeom prst="rect">
            <a:avLst/>
          </a:prstGeom>
        </p:spPr>
        <p:txBody>
          <a:bodyPr lIns="0" tIns="0" rIns="0" bIns="0" rtlCol="0" anchor="t">
            <a:spAutoFit/>
          </a:bodyPr>
          <a:lstStyle/>
          <a:p>
            <a:pPr algn="ctr">
              <a:lnSpc>
                <a:spcPts val="3446"/>
              </a:lnSpc>
            </a:pPr>
            <a:r>
              <a:rPr lang="en-US" sz="2461" b="1" spc="219">
                <a:solidFill>
                  <a:srgbClr val="000000"/>
                </a:solidFill>
                <a:latin typeface="Ibarra Real Nova Bold"/>
                <a:ea typeface="Ibarra Real Nova Bold"/>
                <a:cs typeface="Ibarra Real Nova Bold"/>
                <a:sym typeface="Ibarra Real Nova Bold"/>
              </a:rPr>
              <a:t>CANDIDATE</a:t>
            </a:r>
          </a:p>
          <a:p>
            <a:pPr algn="ctr">
              <a:lnSpc>
                <a:spcPts val="3446"/>
              </a:lnSpc>
              <a:spcBef>
                <a:spcPct val="0"/>
              </a:spcBef>
            </a:pPr>
            <a:r>
              <a:rPr lang="en-US" sz="2461" b="1" spc="219">
                <a:solidFill>
                  <a:srgbClr val="000000"/>
                </a:solidFill>
                <a:latin typeface="Ibarra Real Nova Bold"/>
                <a:ea typeface="Ibarra Real Nova Bold"/>
                <a:cs typeface="Ibarra Real Nova Bold"/>
                <a:sym typeface="Ibarra Real Nova Bold"/>
              </a:rPr>
              <a:t>PHONE</a:t>
            </a:r>
          </a:p>
          <a:p>
            <a:pPr algn="ctr">
              <a:lnSpc>
                <a:spcPts val="3446"/>
              </a:lnSpc>
              <a:spcBef>
                <a:spcPct val="0"/>
              </a:spcBef>
            </a:pPr>
            <a:r>
              <a:rPr lang="en-US" sz="2461" b="1" spc="219">
                <a:solidFill>
                  <a:srgbClr val="000000"/>
                </a:solidFill>
                <a:latin typeface="Ibarra Real Nova Bold"/>
                <a:ea typeface="Ibarra Real Nova Bold"/>
                <a:cs typeface="Ibarra Real Nova Bold"/>
                <a:sym typeface="Ibarra Real Nova Bold"/>
              </a:rPr>
              <a:t>INTERVIEW</a:t>
            </a:r>
          </a:p>
        </p:txBody>
      </p:sp>
      <p:sp>
        <p:nvSpPr>
          <p:cNvPr id="24" name="TextBox 24"/>
          <p:cNvSpPr txBox="1"/>
          <p:nvPr/>
        </p:nvSpPr>
        <p:spPr>
          <a:xfrm>
            <a:off x="4159281" y="5399808"/>
            <a:ext cx="2838865" cy="1699597"/>
          </a:xfrm>
          <a:prstGeom prst="rect">
            <a:avLst/>
          </a:prstGeom>
        </p:spPr>
        <p:txBody>
          <a:bodyPr lIns="0" tIns="0" rIns="0" bIns="0" rtlCol="0" anchor="t">
            <a:spAutoFit/>
          </a:bodyPr>
          <a:lstStyle/>
          <a:p>
            <a:pPr algn="ctr">
              <a:lnSpc>
                <a:spcPts val="3446"/>
              </a:lnSpc>
            </a:pPr>
            <a:r>
              <a:rPr lang="en-US" sz="2461" b="1" spc="219">
                <a:solidFill>
                  <a:srgbClr val="000000"/>
                </a:solidFill>
                <a:latin typeface="Ibarra Real Nova Bold"/>
                <a:ea typeface="Ibarra Real Nova Bold"/>
                <a:cs typeface="Ibarra Real Nova Bold"/>
                <a:sym typeface="Ibarra Real Nova Bold"/>
              </a:rPr>
              <a:t>IN PERSON</a:t>
            </a:r>
          </a:p>
          <a:p>
            <a:pPr algn="ctr">
              <a:lnSpc>
                <a:spcPts val="3446"/>
              </a:lnSpc>
            </a:pPr>
            <a:r>
              <a:rPr lang="en-US" sz="2461" b="1" spc="219">
                <a:solidFill>
                  <a:srgbClr val="000000"/>
                </a:solidFill>
                <a:latin typeface="Ibarra Real Nova Bold"/>
                <a:ea typeface="Ibarra Real Nova Bold"/>
                <a:cs typeface="Ibarra Real Nova Bold"/>
                <a:sym typeface="Ibarra Real Nova Bold"/>
              </a:rPr>
              <a:t>INTERVIEW</a:t>
            </a:r>
          </a:p>
          <a:p>
            <a:pPr algn="ctr">
              <a:lnSpc>
                <a:spcPts val="3446"/>
              </a:lnSpc>
              <a:spcBef>
                <a:spcPct val="0"/>
              </a:spcBef>
            </a:pPr>
            <a:r>
              <a:rPr lang="en-US" sz="2461" b="1" spc="219">
                <a:solidFill>
                  <a:srgbClr val="000000"/>
                </a:solidFill>
                <a:latin typeface="Ibarra Real Nova Bold"/>
                <a:ea typeface="Ibarra Real Nova Bold"/>
                <a:cs typeface="Ibarra Real Nova Bold"/>
                <a:sym typeface="Ibarra Real Nova Bold"/>
              </a:rPr>
              <a:t>WITH RECRUITER</a:t>
            </a:r>
          </a:p>
        </p:txBody>
      </p:sp>
      <p:sp>
        <p:nvSpPr>
          <p:cNvPr id="25" name="TextBox 25"/>
          <p:cNvSpPr txBox="1"/>
          <p:nvPr/>
        </p:nvSpPr>
        <p:spPr>
          <a:xfrm>
            <a:off x="11030056" y="5185496"/>
            <a:ext cx="2745151" cy="2128222"/>
          </a:xfrm>
          <a:prstGeom prst="rect">
            <a:avLst/>
          </a:prstGeom>
        </p:spPr>
        <p:txBody>
          <a:bodyPr lIns="0" tIns="0" rIns="0" bIns="0" rtlCol="0" anchor="t">
            <a:spAutoFit/>
          </a:bodyPr>
          <a:lstStyle/>
          <a:p>
            <a:pPr algn="ctr">
              <a:lnSpc>
                <a:spcPts val="3446"/>
              </a:lnSpc>
            </a:pPr>
            <a:r>
              <a:rPr lang="en-US" sz="2461" b="1" spc="219">
                <a:solidFill>
                  <a:srgbClr val="000000"/>
                </a:solidFill>
                <a:latin typeface="Ibarra Real Nova Bold"/>
                <a:ea typeface="Ibarra Real Nova Bold"/>
                <a:cs typeface="Ibarra Real Nova Bold"/>
                <a:sym typeface="Ibarra Real Nova Bold"/>
              </a:rPr>
              <a:t>IN PERSON</a:t>
            </a:r>
          </a:p>
          <a:p>
            <a:pPr algn="ctr">
              <a:lnSpc>
                <a:spcPts val="3446"/>
              </a:lnSpc>
            </a:pPr>
            <a:r>
              <a:rPr lang="en-US" sz="2461" b="1" spc="219">
                <a:solidFill>
                  <a:srgbClr val="000000"/>
                </a:solidFill>
                <a:latin typeface="Ibarra Real Nova Bold"/>
                <a:ea typeface="Ibarra Real Nova Bold"/>
                <a:cs typeface="Ibarra Real Nova Bold"/>
                <a:sym typeface="Ibarra Real Nova Bold"/>
              </a:rPr>
              <a:t>INTERVIEW</a:t>
            </a:r>
          </a:p>
          <a:p>
            <a:pPr algn="ctr">
              <a:lnSpc>
                <a:spcPts val="3446"/>
              </a:lnSpc>
            </a:pPr>
            <a:r>
              <a:rPr lang="en-US" sz="2461" b="1" spc="219">
                <a:solidFill>
                  <a:srgbClr val="000000"/>
                </a:solidFill>
                <a:latin typeface="Ibarra Real Nova Bold"/>
                <a:ea typeface="Ibarra Real Nova Bold"/>
                <a:cs typeface="Ibarra Real Nova Bold"/>
                <a:sym typeface="Ibarra Real Nova Bold"/>
              </a:rPr>
              <a:t>WITH</a:t>
            </a:r>
          </a:p>
          <a:p>
            <a:pPr algn="ctr">
              <a:lnSpc>
                <a:spcPts val="3446"/>
              </a:lnSpc>
            </a:pPr>
            <a:r>
              <a:rPr lang="en-US" sz="2461" b="1" spc="219">
                <a:solidFill>
                  <a:srgbClr val="000000"/>
                </a:solidFill>
                <a:latin typeface="Ibarra Real Nova Bold"/>
                <a:ea typeface="Ibarra Real Nova Bold"/>
                <a:cs typeface="Ibarra Real Nova Bold"/>
                <a:sym typeface="Ibarra Real Nova Bold"/>
              </a:rPr>
              <a:t>ACCOUNT</a:t>
            </a:r>
          </a:p>
          <a:p>
            <a:pPr algn="ctr">
              <a:lnSpc>
                <a:spcPts val="3446"/>
              </a:lnSpc>
              <a:spcBef>
                <a:spcPct val="0"/>
              </a:spcBef>
            </a:pPr>
            <a:r>
              <a:rPr lang="en-US" sz="2461" b="1" spc="219">
                <a:solidFill>
                  <a:srgbClr val="000000"/>
                </a:solidFill>
                <a:latin typeface="Ibarra Real Nova Bold"/>
                <a:ea typeface="Ibarra Real Nova Bold"/>
                <a:cs typeface="Ibarra Real Nova Bold"/>
                <a:sym typeface="Ibarra Real Nova Bold"/>
              </a:rPr>
              <a:t>MANAGER</a:t>
            </a:r>
          </a:p>
        </p:txBody>
      </p:sp>
      <p:sp>
        <p:nvSpPr>
          <p:cNvPr id="26" name="TextBox 26"/>
          <p:cNvSpPr txBox="1"/>
          <p:nvPr/>
        </p:nvSpPr>
        <p:spPr>
          <a:xfrm>
            <a:off x="7536398" y="5614121"/>
            <a:ext cx="2999452" cy="1289969"/>
          </a:xfrm>
          <a:prstGeom prst="rect">
            <a:avLst/>
          </a:prstGeom>
        </p:spPr>
        <p:txBody>
          <a:bodyPr wrap="square" lIns="0" tIns="0" rIns="0" bIns="0" rtlCol="0" anchor="t">
            <a:spAutoFit/>
          </a:bodyPr>
          <a:lstStyle/>
          <a:p>
            <a:pPr algn="ctr">
              <a:lnSpc>
                <a:spcPts val="3446"/>
              </a:lnSpc>
            </a:pPr>
            <a:r>
              <a:rPr lang="en-US" sz="2461" b="1" spc="219" dirty="0">
                <a:solidFill>
                  <a:srgbClr val="000000"/>
                </a:solidFill>
                <a:latin typeface="Ibarra Real Nova Bold"/>
                <a:ea typeface="Ibarra Real Nova Bold"/>
                <a:cs typeface="Ibarra Real Nova Bold"/>
                <a:sym typeface="Ibarra Real Nova Bold"/>
              </a:rPr>
              <a:t>PROFESSIONAL</a:t>
            </a:r>
          </a:p>
          <a:p>
            <a:pPr algn="ctr">
              <a:lnSpc>
                <a:spcPts val="3446"/>
              </a:lnSpc>
            </a:pPr>
            <a:r>
              <a:rPr lang="en-US" sz="2461" b="1" spc="219" dirty="0">
                <a:solidFill>
                  <a:srgbClr val="000000"/>
                </a:solidFill>
                <a:latin typeface="Ibarra Real Nova Bold"/>
                <a:ea typeface="Ibarra Real Nova Bold"/>
                <a:cs typeface="Ibarra Real Nova Bold"/>
                <a:sym typeface="Ibarra Real Nova Bold"/>
              </a:rPr>
              <a:t>reference</a:t>
            </a:r>
          </a:p>
          <a:p>
            <a:pPr algn="ctr">
              <a:lnSpc>
                <a:spcPts val="3446"/>
              </a:lnSpc>
              <a:spcBef>
                <a:spcPct val="0"/>
              </a:spcBef>
            </a:pPr>
            <a:r>
              <a:rPr lang="en-US" sz="2461" b="1" spc="219" dirty="0">
                <a:solidFill>
                  <a:srgbClr val="000000"/>
                </a:solidFill>
                <a:latin typeface="Ibarra Real Nova Bold"/>
                <a:ea typeface="Ibarra Real Nova Bold"/>
                <a:cs typeface="Ibarra Real Nova Bold"/>
                <a:sym typeface="Ibarra Real Nova Bold"/>
              </a:rPr>
              <a:t>checks</a:t>
            </a:r>
          </a:p>
        </p:txBody>
      </p:sp>
      <p:sp>
        <p:nvSpPr>
          <p:cNvPr id="27" name="TextBox 27"/>
          <p:cNvSpPr txBox="1"/>
          <p:nvPr/>
        </p:nvSpPr>
        <p:spPr>
          <a:xfrm>
            <a:off x="14466200" y="5828433"/>
            <a:ext cx="2704058" cy="842347"/>
          </a:xfrm>
          <a:prstGeom prst="rect">
            <a:avLst/>
          </a:prstGeom>
        </p:spPr>
        <p:txBody>
          <a:bodyPr lIns="0" tIns="0" rIns="0" bIns="0" rtlCol="0" anchor="t">
            <a:spAutoFit/>
          </a:bodyPr>
          <a:lstStyle/>
          <a:p>
            <a:pPr algn="ctr">
              <a:lnSpc>
                <a:spcPts val="3446"/>
              </a:lnSpc>
            </a:pPr>
            <a:r>
              <a:rPr lang="en-US" sz="2461" b="1" spc="219">
                <a:solidFill>
                  <a:srgbClr val="000000"/>
                </a:solidFill>
                <a:latin typeface="Ibarra Real Nova Bold"/>
                <a:ea typeface="Ibarra Real Nova Bold"/>
                <a:cs typeface="Ibarra Real Nova Bold"/>
                <a:sym typeface="Ibarra Real Nova Bold"/>
              </a:rPr>
              <a:t>background</a:t>
            </a:r>
          </a:p>
          <a:p>
            <a:pPr algn="ctr">
              <a:lnSpc>
                <a:spcPts val="3446"/>
              </a:lnSpc>
              <a:spcBef>
                <a:spcPct val="0"/>
              </a:spcBef>
            </a:pPr>
            <a:r>
              <a:rPr lang="en-US" sz="2461" b="1" spc="219">
                <a:solidFill>
                  <a:srgbClr val="000000"/>
                </a:solidFill>
                <a:latin typeface="Ibarra Real Nova Bold"/>
                <a:ea typeface="Ibarra Real Nova Bold"/>
                <a:cs typeface="Ibarra Real Nova Bold"/>
                <a:sym typeface="Ibarra Real Nova Bold"/>
              </a:rPr>
              <a:t>check</a:t>
            </a:r>
          </a:p>
        </p:txBody>
      </p:sp>
      <p:sp>
        <p:nvSpPr>
          <p:cNvPr id="28" name="TextBox 28"/>
          <p:cNvSpPr txBox="1"/>
          <p:nvPr/>
        </p:nvSpPr>
        <p:spPr>
          <a:xfrm>
            <a:off x="7102376" y="3455966"/>
            <a:ext cx="4083248" cy="449020"/>
          </a:xfrm>
          <a:prstGeom prst="rect">
            <a:avLst/>
          </a:prstGeom>
        </p:spPr>
        <p:txBody>
          <a:bodyPr lIns="0" tIns="0" rIns="0" bIns="0" rtlCol="0" anchor="t">
            <a:spAutoFit/>
          </a:bodyPr>
          <a:lstStyle/>
          <a:p>
            <a:pPr algn="ctr">
              <a:lnSpc>
                <a:spcPts val="3600"/>
              </a:lnSpc>
              <a:spcBef>
                <a:spcPct val="0"/>
              </a:spcBef>
            </a:pPr>
            <a:r>
              <a:rPr lang="en-US" sz="2572" b="1" spc="514">
                <a:solidFill>
                  <a:srgbClr val="000000"/>
                </a:solidFill>
                <a:latin typeface="Ibarra Real Nova Bold"/>
                <a:ea typeface="Ibarra Real Nova Bold"/>
                <a:cs typeface="Ibarra Real Nova Bold"/>
                <a:sym typeface="Ibarra Real Nova Bold"/>
              </a:rPr>
              <a:t>70% REHIRE RATE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2930331" y="2652329"/>
            <a:ext cx="12427338" cy="858015"/>
            <a:chOff x="0" y="0"/>
            <a:chExt cx="3273044" cy="225979"/>
          </a:xfrm>
        </p:grpSpPr>
        <p:sp>
          <p:nvSpPr>
            <p:cNvPr id="4" name="Freeform 4"/>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5" name="TextBox 5"/>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CYBERSECURITY</a:t>
              </a:r>
            </a:p>
          </p:txBody>
        </p:sp>
      </p:grpSp>
      <p:sp>
        <p:nvSpPr>
          <p:cNvPr id="6" name="TextBox 6"/>
          <p:cNvSpPr txBox="1"/>
          <p:nvPr/>
        </p:nvSpPr>
        <p:spPr>
          <a:xfrm>
            <a:off x="3609235" y="593086"/>
            <a:ext cx="11069531" cy="1428750"/>
          </a:xfrm>
          <a:prstGeom prst="rect">
            <a:avLst/>
          </a:prstGeom>
        </p:spPr>
        <p:txBody>
          <a:bodyPr lIns="0" tIns="0" rIns="0" bIns="0" rtlCol="0" anchor="t">
            <a:spAutoFit/>
          </a:bodyPr>
          <a:lstStyle/>
          <a:p>
            <a:pPr algn="ctr">
              <a:lnSpc>
                <a:spcPts val="5653"/>
              </a:lnSpc>
            </a:pPr>
            <a:r>
              <a:rPr lang="en-US" sz="4711" b="1">
                <a:solidFill>
                  <a:srgbClr val="FFFFFF"/>
                </a:solidFill>
                <a:latin typeface="Montserrat Bold"/>
                <a:ea typeface="Montserrat Bold"/>
                <a:cs typeface="Montserrat Bold"/>
                <a:sym typeface="Montserrat Bold"/>
              </a:rPr>
              <a:t>SPECIALIZE IN SOURCING IT PROFESSIONALS</a:t>
            </a:r>
          </a:p>
        </p:txBody>
      </p:sp>
      <p:grpSp>
        <p:nvGrpSpPr>
          <p:cNvPr id="7" name="Group 7"/>
          <p:cNvGrpSpPr/>
          <p:nvPr/>
        </p:nvGrpSpPr>
        <p:grpSpPr>
          <a:xfrm>
            <a:off x="2930331" y="3710369"/>
            <a:ext cx="12427338" cy="858015"/>
            <a:chOff x="0" y="0"/>
            <a:chExt cx="3273044" cy="225979"/>
          </a:xfrm>
        </p:grpSpPr>
        <p:sp>
          <p:nvSpPr>
            <p:cNvPr id="8" name="Freeform 8"/>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9" name="TextBox 9"/>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DESIGNER</a:t>
              </a:r>
            </a:p>
          </p:txBody>
        </p:sp>
      </p:grpSp>
      <p:grpSp>
        <p:nvGrpSpPr>
          <p:cNvPr id="10" name="Group 10"/>
          <p:cNvGrpSpPr/>
          <p:nvPr/>
        </p:nvGrpSpPr>
        <p:grpSpPr>
          <a:xfrm>
            <a:off x="2930331" y="4768409"/>
            <a:ext cx="12427338" cy="858015"/>
            <a:chOff x="0" y="0"/>
            <a:chExt cx="3273044" cy="225979"/>
          </a:xfrm>
        </p:grpSpPr>
        <p:sp>
          <p:nvSpPr>
            <p:cNvPr id="11" name="Freeform 11"/>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12" name="TextBox 12"/>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DEVELOPER</a:t>
              </a:r>
            </a:p>
          </p:txBody>
        </p:sp>
      </p:grpSp>
      <p:grpSp>
        <p:nvGrpSpPr>
          <p:cNvPr id="13" name="Group 13"/>
          <p:cNvGrpSpPr/>
          <p:nvPr/>
        </p:nvGrpSpPr>
        <p:grpSpPr>
          <a:xfrm>
            <a:off x="2930331" y="5826449"/>
            <a:ext cx="12427338" cy="858015"/>
            <a:chOff x="0" y="0"/>
            <a:chExt cx="3273044" cy="225979"/>
          </a:xfrm>
        </p:grpSpPr>
        <p:sp>
          <p:nvSpPr>
            <p:cNvPr id="14" name="Freeform 14"/>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15" name="TextBox 15"/>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DEVOPS DEVELOPER</a:t>
              </a:r>
            </a:p>
          </p:txBody>
        </p:sp>
      </p:grpSp>
      <p:grpSp>
        <p:nvGrpSpPr>
          <p:cNvPr id="16" name="Group 16"/>
          <p:cNvGrpSpPr/>
          <p:nvPr/>
        </p:nvGrpSpPr>
        <p:grpSpPr>
          <a:xfrm>
            <a:off x="2930331" y="6884489"/>
            <a:ext cx="12427338" cy="858015"/>
            <a:chOff x="0" y="0"/>
            <a:chExt cx="3273044" cy="225979"/>
          </a:xfrm>
        </p:grpSpPr>
        <p:sp>
          <p:nvSpPr>
            <p:cNvPr id="17" name="Freeform 17"/>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18" name="TextBox 18"/>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IT PRODUCT PROGRAM PROJECT MANAGER</a:t>
              </a:r>
            </a:p>
          </p:txBody>
        </p:sp>
      </p:grpSp>
      <p:grpSp>
        <p:nvGrpSpPr>
          <p:cNvPr id="19" name="Group 19"/>
          <p:cNvGrpSpPr/>
          <p:nvPr/>
        </p:nvGrpSpPr>
        <p:grpSpPr>
          <a:xfrm>
            <a:off x="2930331" y="7942529"/>
            <a:ext cx="12427338" cy="858015"/>
            <a:chOff x="0" y="0"/>
            <a:chExt cx="3273044" cy="225979"/>
          </a:xfrm>
        </p:grpSpPr>
        <p:sp>
          <p:nvSpPr>
            <p:cNvPr id="20" name="Freeform 20"/>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21" name="TextBox 21"/>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QA STAFFING</a:t>
              </a:r>
            </a:p>
          </p:txBody>
        </p:sp>
      </p:grpSp>
      <p:grpSp>
        <p:nvGrpSpPr>
          <p:cNvPr id="22" name="Group 22"/>
          <p:cNvGrpSpPr/>
          <p:nvPr/>
        </p:nvGrpSpPr>
        <p:grpSpPr>
          <a:xfrm>
            <a:off x="2930331" y="1592829"/>
            <a:ext cx="12427338" cy="858015"/>
            <a:chOff x="0" y="0"/>
            <a:chExt cx="3273044" cy="225979"/>
          </a:xfrm>
        </p:grpSpPr>
        <p:sp>
          <p:nvSpPr>
            <p:cNvPr id="23" name="Freeform 23"/>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24" name="TextBox 24"/>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BIG DATA</a:t>
              </a:r>
            </a:p>
          </p:txBody>
        </p:sp>
      </p:grpSp>
      <p:grpSp>
        <p:nvGrpSpPr>
          <p:cNvPr id="25" name="Group 25"/>
          <p:cNvGrpSpPr/>
          <p:nvPr/>
        </p:nvGrpSpPr>
        <p:grpSpPr>
          <a:xfrm>
            <a:off x="2930331" y="534789"/>
            <a:ext cx="12427338" cy="858015"/>
            <a:chOff x="0" y="0"/>
            <a:chExt cx="3273044" cy="225979"/>
          </a:xfrm>
        </p:grpSpPr>
        <p:sp>
          <p:nvSpPr>
            <p:cNvPr id="26" name="Freeform 26"/>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27" name="TextBox 27"/>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AI PROFESSIONALS</a:t>
              </a:r>
            </a:p>
          </p:txBody>
        </p:sp>
      </p:grpSp>
      <p:grpSp>
        <p:nvGrpSpPr>
          <p:cNvPr id="28" name="Group 28"/>
          <p:cNvGrpSpPr/>
          <p:nvPr/>
        </p:nvGrpSpPr>
        <p:grpSpPr>
          <a:xfrm>
            <a:off x="2930331" y="9000569"/>
            <a:ext cx="12427338" cy="858015"/>
            <a:chOff x="0" y="0"/>
            <a:chExt cx="3273044" cy="225979"/>
          </a:xfrm>
        </p:grpSpPr>
        <p:sp>
          <p:nvSpPr>
            <p:cNvPr id="29" name="Freeform 29"/>
            <p:cNvSpPr/>
            <p:nvPr/>
          </p:nvSpPr>
          <p:spPr>
            <a:xfrm>
              <a:off x="0" y="0"/>
              <a:ext cx="3273044" cy="225979"/>
            </a:xfrm>
            <a:custGeom>
              <a:avLst/>
              <a:gdLst/>
              <a:ahLst/>
              <a:cxnLst/>
              <a:rect l="l" t="t" r="r" b="b"/>
              <a:pathLst>
                <a:path w="3273044" h="225979">
                  <a:moveTo>
                    <a:pt x="0" y="0"/>
                  </a:moveTo>
                  <a:lnTo>
                    <a:pt x="3273044" y="0"/>
                  </a:lnTo>
                  <a:lnTo>
                    <a:pt x="3273044" y="225979"/>
                  </a:lnTo>
                  <a:lnTo>
                    <a:pt x="0" y="225979"/>
                  </a:lnTo>
                  <a:close/>
                </a:path>
              </a:pathLst>
            </a:custGeom>
            <a:solidFill>
              <a:srgbClr val="A0E9FF"/>
            </a:solidFill>
          </p:spPr>
          <p:txBody>
            <a:bodyPr/>
            <a:lstStyle/>
            <a:p>
              <a:endParaRPr lang="en-US"/>
            </a:p>
          </p:txBody>
        </p:sp>
        <p:sp>
          <p:nvSpPr>
            <p:cNvPr id="30" name="TextBox 30"/>
            <p:cNvSpPr txBox="1"/>
            <p:nvPr/>
          </p:nvSpPr>
          <p:spPr>
            <a:xfrm>
              <a:off x="0" y="-66675"/>
              <a:ext cx="3273044" cy="292654"/>
            </a:xfrm>
            <a:prstGeom prst="rect">
              <a:avLst/>
            </a:prstGeom>
          </p:spPr>
          <p:txBody>
            <a:bodyPr lIns="50800" tIns="50800" rIns="50800" bIns="50800" rtlCol="0" anchor="ctr"/>
            <a:lstStyle/>
            <a:p>
              <a:pPr algn="ctr">
                <a:lnSpc>
                  <a:spcPts val="4759"/>
                </a:lnSpc>
              </a:pPr>
              <a:r>
                <a:rPr lang="en-US" sz="3399" b="1">
                  <a:solidFill>
                    <a:srgbClr val="000000"/>
                  </a:solidFill>
                  <a:latin typeface="Cormorant SC Bold"/>
                  <a:ea typeface="Cormorant SC Bold"/>
                  <a:cs typeface="Cormorant SC Bold"/>
                  <a:sym typeface="Cormorant SC Bold"/>
                </a:rPr>
                <a:t>SERVICE DESK OPERATIONS</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57671" y="8610195"/>
            <a:ext cx="4614695" cy="488700"/>
          </a:xfrm>
          <a:custGeom>
            <a:avLst/>
            <a:gdLst/>
            <a:ahLst/>
            <a:cxnLst/>
            <a:rect l="l" t="t" r="r" b="b"/>
            <a:pathLst>
              <a:path w="4614695" h="488700">
                <a:moveTo>
                  <a:pt x="0" y="0"/>
                </a:moveTo>
                <a:lnTo>
                  <a:pt x="4614695" y="0"/>
                </a:lnTo>
                <a:lnTo>
                  <a:pt x="4614695" y="488700"/>
                </a:lnTo>
                <a:lnTo>
                  <a:pt x="0" y="488700"/>
                </a:lnTo>
                <a:lnTo>
                  <a:pt x="0" y="0"/>
                </a:lnTo>
                <a:close/>
              </a:path>
            </a:pathLst>
          </a:custGeom>
          <a:blipFill>
            <a:blip r:embed="rId2"/>
            <a:stretch>
              <a:fillRect t="-86495"/>
            </a:stretch>
          </a:blipFill>
        </p:spPr>
        <p:txBody>
          <a:bodyPr/>
          <a:lstStyle/>
          <a:p>
            <a:endParaRPr lang="en-US"/>
          </a:p>
        </p:txBody>
      </p:sp>
      <p:grpSp>
        <p:nvGrpSpPr>
          <p:cNvPr id="3" name="Group 3"/>
          <p:cNvGrpSpPr/>
          <p:nvPr/>
        </p:nvGrpSpPr>
        <p:grpSpPr>
          <a:xfrm>
            <a:off x="12139487" y="4110286"/>
            <a:ext cx="4794707" cy="4764742"/>
            <a:chOff x="0" y="0"/>
            <a:chExt cx="1279723" cy="1271725"/>
          </a:xfrm>
        </p:grpSpPr>
        <p:sp>
          <p:nvSpPr>
            <p:cNvPr id="4" name="Freeform 4"/>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0E9FF"/>
            </a:solidFill>
          </p:spPr>
          <p:txBody>
            <a:bodyPr/>
            <a:lstStyle/>
            <a:p>
              <a:endParaRPr lang="en-US"/>
            </a:p>
          </p:txBody>
        </p:sp>
        <p:sp>
          <p:nvSpPr>
            <p:cNvPr id="5" name="TextBox 5"/>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6" name="Freeform 6"/>
          <p:cNvSpPr/>
          <p:nvPr/>
        </p:nvSpPr>
        <p:spPr>
          <a:xfrm>
            <a:off x="6552206" y="8875028"/>
            <a:ext cx="4828550" cy="511347"/>
          </a:xfrm>
          <a:custGeom>
            <a:avLst/>
            <a:gdLst/>
            <a:ahLst/>
            <a:cxnLst/>
            <a:rect l="l" t="t" r="r" b="b"/>
            <a:pathLst>
              <a:path w="4828550" h="511347">
                <a:moveTo>
                  <a:pt x="0" y="0"/>
                </a:moveTo>
                <a:lnTo>
                  <a:pt x="4828550" y="0"/>
                </a:lnTo>
                <a:lnTo>
                  <a:pt x="4828550" y="511348"/>
                </a:lnTo>
                <a:lnTo>
                  <a:pt x="0" y="511348"/>
                </a:lnTo>
                <a:lnTo>
                  <a:pt x="0" y="0"/>
                </a:lnTo>
                <a:close/>
              </a:path>
            </a:pathLst>
          </a:custGeom>
          <a:blipFill>
            <a:blip r:embed="rId2"/>
            <a:stretch>
              <a:fillRect t="-86495"/>
            </a:stretch>
          </a:blipFill>
        </p:spPr>
        <p:txBody>
          <a:bodyPr/>
          <a:lstStyle/>
          <a:p>
            <a:endParaRPr lang="en-US"/>
          </a:p>
        </p:txBody>
      </p:sp>
      <p:grpSp>
        <p:nvGrpSpPr>
          <p:cNvPr id="7" name="Group 7"/>
          <p:cNvGrpSpPr/>
          <p:nvPr/>
        </p:nvGrpSpPr>
        <p:grpSpPr>
          <a:xfrm>
            <a:off x="6569567" y="4093908"/>
            <a:ext cx="4811188" cy="4781120"/>
            <a:chOff x="0" y="0"/>
            <a:chExt cx="1279723" cy="1271725"/>
          </a:xfrm>
        </p:grpSpPr>
        <p:sp>
          <p:nvSpPr>
            <p:cNvPr id="8" name="Freeform 8"/>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0E9FF"/>
            </a:solidFill>
          </p:spPr>
          <p:txBody>
            <a:bodyPr/>
            <a:lstStyle/>
            <a:p>
              <a:endParaRPr lang="en-US"/>
            </a:p>
          </p:txBody>
        </p:sp>
        <p:sp>
          <p:nvSpPr>
            <p:cNvPr id="9" name="TextBox 9"/>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0" name="Freeform 10"/>
          <p:cNvSpPr/>
          <p:nvPr/>
        </p:nvSpPr>
        <p:spPr>
          <a:xfrm>
            <a:off x="1146741" y="8875028"/>
            <a:ext cx="4828550" cy="511347"/>
          </a:xfrm>
          <a:custGeom>
            <a:avLst/>
            <a:gdLst/>
            <a:ahLst/>
            <a:cxnLst/>
            <a:rect l="l" t="t" r="r" b="b"/>
            <a:pathLst>
              <a:path w="4828550" h="511347">
                <a:moveTo>
                  <a:pt x="0" y="0"/>
                </a:moveTo>
                <a:lnTo>
                  <a:pt x="4828550" y="0"/>
                </a:lnTo>
                <a:lnTo>
                  <a:pt x="4828550" y="511348"/>
                </a:lnTo>
                <a:lnTo>
                  <a:pt x="0" y="511348"/>
                </a:lnTo>
                <a:lnTo>
                  <a:pt x="0" y="0"/>
                </a:lnTo>
                <a:close/>
              </a:path>
            </a:pathLst>
          </a:custGeom>
          <a:blipFill>
            <a:blip r:embed="rId2"/>
            <a:stretch>
              <a:fillRect t="-86495"/>
            </a:stretch>
          </a:blipFill>
        </p:spPr>
        <p:txBody>
          <a:bodyPr/>
          <a:lstStyle/>
          <a:p>
            <a:endParaRPr lang="en-US"/>
          </a:p>
        </p:txBody>
      </p:sp>
      <p:grpSp>
        <p:nvGrpSpPr>
          <p:cNvPr id="11" name="Group 11"/>
          <p:cNvGrpSpPr/>
          <p:nvPr/>
        </p:nvGrpSpPr>
        <p:grpSpPr>
          <a:xfrm>
            <a:off x="1164103" y="4093908"/>
            <a:ext cx="4811188" cy="4781120"/>
            <a:chOff x="0" y="0"/>
            <a:chExt cx="1279723" cy="1271725"/>
          </a:xfrm>
        </p:grpSpPr>
        <p:sp>
          <p:nvSpPr>
            <p:cNvPr id="12" name="Freeform 12"/>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A0E9FF"/>
            </a:solidFill>
          </p:spPr>
          <p:txBody>
            <a:bodyPr/>
            <a:lstStyle/>
            <a:p>
              <a:endParaRPr lang="en-US"/>
            </a:p>
          </p:txBody>
        </p:sp>
        <p:sp>
          <p:nvSpPr>
            <p:cNvPr id="13" name="TextBox 13"/>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4" name="Group 14"/>
          <p:cNvGrpSpPr/>
          <p:nvPr/>
        </p:nvGrpSpPr>
        <p:grpSpPr>
          <a:xfrm>
            <a:off x="2371240" y="2895452"/>
            <a:ext cx="2396913" cy="239691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0E9FF"/>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7" name="Group 17"/>
          <p:cNvGrpSpPr/>
          <p:nvPr/>
        </p:nvGrpSpPr>
        <p:grpSpPr>
          <a:xfrm>
            <a:off x="7768024" y="2895452"/>
            <a:ext cx="2396913" cy="239691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0E9FF"/>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20" name="Group 20"/>
          <p:cNvGrpSpPr/>
          <p:nvPr/>
        </p:nvGrpSpPr>
        <p:grpSpPr>
          <a:xfrm>
            <a:off x="13344064" y="2915935"/>
            <a:ext cx="2388703" cy="238870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0E9FF"/>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23" name="Freeform 23"/>
          <p:cNvSpPr/>
          <p:nvPr/>
        </p:nvSpPr>
        <p:spPr>
          <a:xfrm>
            <a:off x="2631055" y="3037986"/>
            <a:ext cx="1877283" cy="2254379"/>
          </a:xfrm>
          <a:custGeom>
            <a:avLst/>
            <a:gdLst/>
            <a:ahLst/>
            <a:cxnLst/>
            <a:rect l="l" t="t" r="r" b="b"/>
            <a:pathLst>
              <a:path w="1877283" h="2254379">
                <a:moveTo>
                  <a:pt x="0" y="0"/>
                </a:moveTo>
                <a:lnTo>
                  <a:pt x="1877283" y="0"/>
                </a:lnTo>
                <a:lnTo>
                  <a:pt x="1877283" y="2254379"/>
                </a:lnTo>
                <a:lnTo>
                  <a:pt x="0" y="2254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7832732" y="3323233"/>
            <a:ext cx="2284858" cy="1969132"/>
          </a:xfrm>
          <a:custGeom>
            <a:avLst/>
            <a:gdLst/>
            <a:ahLst/>
            <a:cxnLst/>
            <a:rect l="l" t="t" r="r" b="b"/>
            <a:pathLst>
              <a:path w="2284858" h="1969132">
                <a:moveTo>
                  <a:pt x="0" y="0"/>
                </a:moveTo>
                <a:lnTo>
                  <a:pt x="2284859" y="0"/>
                </a:lnTo>
                <a:lnTo>
                  <a:pt x="2284859" y="1969132"/>
                </a:lnTo>
                <a:lnTo>
                  <a:pt x="0" y="19691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13515668" y="3323233"/>
            <a:ext cx="2042345" cy="1578176"/>
          </a:xfrm>
          <a:custGeom>
            <a:avLst/>
            <a:gdLst/>
            <a:ahLst/>
            <a:cxnLst/>
            <a:rect l="l" t="t" r="r" b="b"/>
            <a:pathLst>
              <a:path w="2042345" h="1578176">
                <a:moveTo>
                  <a:pt x="0" y="0"/>
                </a:moveTo>
                <a:lnTo>
                  <a:pt x="2042345" y="0"/>
                </a:lnTo>
                <a:lnTo>
                  <a:pt x="2042345" y="1578175"/>
                </a:lnTo>
                <a:lnTo>
                  <a:pt x="0" y="15781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TextBox 26"/>
          <p:cNvSpPr txBox="1"/>
          <p:nvPr/>
        </p:nvSpPr>
        <p:spPr>
          <a:xfrm>
            <a:off x="2343797" y="1193514"/>
            <a:ext cx="13617940" cy="1232558"/>
          </a:xfrm>
          <a:prstGeom prst="rect">
            <a:avLst/>
          </a:prstGeom>
        </p:spPr>
        <p:txBody>
          <a:bodyPr lIns="0" tIns="0" rIns="0" bIns="0" rtlCol="0" anchor="t">
            <a:spAutoFit/>
          </a:bodyPr>
          <a:lstStyle/>
          <a:p>
            <a:pPr marL="0" lvl="0" indent="0" algn="ctr">
              <a:lnSpc>
                <a:spcPts val="10118"/>
              </a:lnSpc>
              <a:spcBef>
                <a:spcPct val="0"/>
              </a:spcBef>
            </a:pPr>
            <a:r>
              <a:rPr lang="en-US" sz="7332" b="1" spc="718">
                <a:solidFill>
                  <a:srgbClr val="231F20"/>
                </a:solidFill>
                <a:latin typeface="Cormorant SC Bold"/>
                <a:ea typeface="Cormorant SC Bold"/>
                <a:cs typeface="Cormorant SC Bold"/>
                <a:sym typeface="Cormorant SC Bold"/>
              </a:rPr>
              <a:t>EXPEDITED HIRING</a:t>
            </a:r>
          </a:p>
        </p:txBody>
      </p:sp>
      <p:sp>
        <p:nvSpPr>
          <p:cNvPr id="27" name="TextBox 27"/>
          <p:cNvSpPr txBox="1"/>
          <p:nvPr/>
        </p:nvSpPr>
        <p:spPr>
          <a:xfrm>
            <a:off x="1331826" y="5664349"/>
            <a:ext cx="4643465" cy="2152631"/>
          </a:xfrm>
          <a:prstGeom prst="rect">
            <a:avLst/>
          </a:prstGeom>
        </p:spPr>
        <p:txBody>
          <a:bodyPr lIns="0" tIns="0" rIns="0" bIns="0" rtlCol="0" anchor="t">
            <a:spAutoFit/>
          </a:bodyPr>
          <a:lstStyle/>
          <a:p>
            <a:pPr marL="0" lvl="0" indent="0" algn="ctr">
              <a:lnSpc>
                <a:spcPts val="5751"/>
              </a:lnSpc>
              <a:spcBef>
                <a:spcPct val="0"/>
              </a:spcBef>
            </a:pPr>
            <a:r>
              <a:rPr lang="en-US" sz="4167" b="1" spc="408">
                <a:solidFill>
                  <a:srgbClr val="041C41"/>
                </a:solidFill>
                <a:latin typeface="Cormorant SC Bold"/>
                <a:ea typeface="Cormorant SC Bold"/>
                <a:cs typeface="Cormorant SC Bold"/>
                <a:sym typeface="Cormorant SC Bold"/>
              </a:rPr>
              <a:t>48-72 HOUR TURNAROUND TIME</a:t>
            </a:r>
          </a:p>
        </p:txBody>
      </p:sp>
      <p:sp>
        <p:nvSpPr>
          <p:cNvPr id="28" name="TextBox 28"/>
          <p:cNvSpPr txBox="1"/>
          <p:nvPr/>
        </p:nvSpPr>
        <p:spPr>
          <a:xfrm>
            <a:off x="7235294" y="5237963"/>
            <a:ext cx="3479734" cy="3080747"/>
          </a:xfrm>
          <a:prstGeom prst="rect">
            <a:avLst/>
          </a:prstGeom>
        </p:spPr>
        <p:txBody>
          <a:bodyPr lIns="0" tIns="0" rIns="0" bIns="0" rtlCol="0" anchor="t">
            <a:spAutoFit/>
          </a:bodyPr>
          <a:lstStyle/>
          <a:p>
            <a:pPr marL="0" lvl="0" indent="0" algn="ctr">
              <a:lnSpc>
                <a:spcPts val="4923"/>
              </a:lnSpc>
              <a:spcBef>
                <a:spcPct val="0"/>
              </a:spcBef>
            </a:pPr>
            <a:r>
              <a:rPr lang="en-US" sz="3567" b="1" spc="349">
                <a:solidFill>
                  <a:srgbClr val="041C41"/>
                </a:solidFill>
                <a:latin typeface="Cormorant SC Bold"/>
                <a:ea typeface="Cormorant SC Bold"/>
                <a:cs typeface="Cormorant SC Bold"/>
                <a:sym typeface="Cormorant SC Bold"/>
              </a:rPr>
              <a:t>3,000+ RECRUITERS ACROSS THE US, CANADA, AND THE UK</a:t>
            </a:r>
          </a:p>
        </p:txBody>
      </p:sp>
      <p:sp>
        <p:nvSpPr>
          <p:cNvPr id="29" name="TextBox 29"/>
          <p:cNvSpPr txBox="1"/>
          <p:nvPr/>
        </p:nvSpPr>
        <p:spPr>
          <a:xfrm>
            <a:off x="12139487" y="5864476"/>
            <a:ext cx="4816815" cy="1952504"/>
          </a:xfrm>
          <a:prstGeom prst="rect">
            <a:avLst/>
          </a:prstGeom>
        </p:spPr>
        <p:txBody>
          <a:bodyPr lIns="0" tIns="0" rIns="0" bIns="0" rtlCol="0" anchor="t">
            <a:spAutoFit/>
          </a:bodyPr>
          <a:lstStyle/>
          <a:p>
            <a:pPr marL="0" lvl="0" indent="0" algn="ctr">
              <a:lnSpc>
                <a:spcPts val="5182"/>
              </a:lnSpc>
              <a:spcBef>
                <a:spcPct val="0"/>
              </a:spcBef>
            </a:pPr>
            <a:r>
              <a:rPr lang="en-US" sz="3755" b="1" spc="368">
                <a:solidFill>
                  <a:srgbClr val="041C41"/>
                </a:solidFill>
                <a:latin typeface="Cormorant SC Bold"/>
                <a:ea typeface="Cormorant SC Bold"/>
                <a:cs typeface="Cormorant SC Bold"/>
                <a:sym typeface="Cormorant SC Bold"/>
              </a:rPr>
              <a:t>COMPREHENSIVE PROPRIETARY DATABASE</a:t>
            </a:r>
          </a:p>
        </p:txBody>
      </p:sp>
      <p:sp>
        <p:nvSpPr>
          <p:cNvPr id="30" name="Freeform 30"/>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9"/>
            <a:stretch>
              <a:fillRect/>
            </a:stretch>
          </a:blipFill>
        </p:spPr>
        <p:txBody>
          <a:bodyPr/>
          <a:lstStyle/>
          <a:p>
            <a:endParaRPr lang="en-US"/>
          </a:p>
        </p:txBody>
      </p:sp>
      <p:grpSp>
        <p:nvGrpSpPr>
          <p:cNvPr id="31" name="Group 31"/>
          <p:cNvGrpSpPr/>
          <p:nvPr/>
        </p:nvGrpSpPr>
        <p:grpSpPr>
          <a:xfrm>
            <a:off x="0" y="0"/>
            <a:ext cx="553586" cy="1762080"/>
            <a:chOff x="0" y="0"/>
            <a:chExt cx="155661" cy="495475"/>
          </a:xfrm>
        </p:grpSpPr>
        <p:sp>
          <p:nvSpPr>
            <p:cNvPr id="32" name="Freeform 32"/>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E80E9E"/>
            </a:solidFill>
          </p:spPr>
          <p:txBody>
            <a:bodyPr/>
            <a:lstStyle/>
            <a:p>
              <a:endParaRPr lang="en-US"/>
            </a:p>
          </p:txBody>
        </p:sp>
        <p:sp>
          <p:nvSpPr>
            <p:cNvPr id="33" name="TextBox 33"/>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grpSp>
        <p:nvGrpSpPr>
          <p:cNvPr id="34" name="Group 34"/>
          <p:cNvGrpSpPr/>
          <p:nvPr/>
        </p:nvGrpSpPr>
        <p:grpSpPr>
          <a:xfrm>
            <a:off x="17734414" y="8610195"/>
            <a:ext cx="553586" cy="1762080"/>
            <a:chOff x="0" y="0"/>
            <a:chExt cx="155661" cy="495475"/>
          </a:xfrm>
        </p:grpSpPr>
        <p:sp>
          <p:nvSpPr>
            <p:cNvPr id="35" name="Freeform 35"/>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E80E9E"/>
            </a:solidFill>
          </p:spPr>
          <p:txBody>
            <a:bodyPr/>
            <a:lstStyle/>
            <a:p>
              <a:endParaRPr lang="en-US"/>
            </a:p>
          </p:txBody>
        </p:sp>
        <p:sp>
          <p:nvSpPr>
            <p:cNvPr id="36" name="TextBox 36"/>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a:stretch>
              <a:fillRect t="-86495"/>
            </a:stretch>
          </a:blipFill>
        </p:spPr>
        <p:txBody>
          <a:bodyPr/>
          <a:lstStyle/>
          <a:p>
            <a:endParaRPr lang="en-US"/>
          </a:p>
        </p:txBody>
      </p:sp>
      <p:grpSp>
        <p:nvGrpSpPr>
          <p:cNvPr id="3" name="Group 3"/>
          <p:cNvGrpSpPr/>
          <p:nvPr/>
        </p:nvGrpSpPr>
        <p:grpSpPr>
          <a:xfrm>
            <a:off x="11900353" y="4678112"/>
            <a:ext cx="4113179" cy="4087473"/>
            <a:chOff x="0" y="0"/>
            <a:chExt cx="1279723" cy="1271725"/>
          </a:xfrm>
        </p:grpSpPr>
        <p:sp>
          <p:nvSpPr>
            <p:cNvPr id="4" name="Freeform 4"/>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051D40"/>
            </a:solidFill>
          </p:spPr>
          <p:txBody>
            <a:bodyPr/>
            <a:lstStyle/>
            <a:p>
              <a:endParaRPr lang="en-US"/>
            </a:p>
          </p:txBody>
        </p:sp>
        <p:sp>
          <p:nvSpPr>
            <p:cNvPr id="5" name="TextBox 5"/>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6" name="Freeform 6"/>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a:stretch>
              <a:fillRect t="-86495"/>
            </a:stretch>
          </a:blipFill>
        </p:spPr>
        <p:txBody>
          <a:bodyPr/>
          <a:lstStyle/>
          <a:p>
            <a:endParaRPr lang="en-US"/>
          </a:p>
        </p:txBody>
      </p:sp>
      <p:grpSp>
        <p:nvGrpSpPr>
          <p:cNvPr id="7" name="Group 7"/>
          <p:cNvGrpSpPr/>
          <p:nvPr/>
        </p:nvGrpSpPr>
        <p:grpSpPr>
          <a:xfrm>
            <a:off x="7095033" y="4678112"/>
            <a:ext cx="4113179" cy="4087473"/>
            <a:chOff x="0" y="0"/>
            <a:chExt cx="1279723" cy="1271725"/>
          </a:xfrm>
        </p:grpSpPr>
        <p:sp>
          <p:nvSpPr>
            <p:cNvPr id="8" name="Freeform 8"/>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051D40"/>
            </a:solidFill>
          </p:spPr>
          <p:txBody>
            <a:bodyPr/>
            <a:lstStyle/>
            <a:p>
              <a:endParaRPr lang="en-US"/>
            </a:p>
          </p:txBody>
        </p:sp>
        <p:sp>
          <p:nvSpPr>
            <p:cNvPr id="9" name="TextBox 9"/>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0" name="Freeform 10"/>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a:stretch>
              <a:fillRect t="-86495"/>
            </a:stretch>
          </a:blipFill>
        </p:spPr>
        <p:txBody>
          <a:bodyPr/>
          <a:lstStyle/>
          <a:p>
            <a:endParaRPr lang="en-US"/>
          </a:p>
        </p:txBody>
      </p:sp>
      <p:grpSp>
        <p:nvGrpSpPr>
          <p:cNvPr id="11" name="Group 11"/>
          <p:cNvGrpSpPr/>
          <p:nvPr/>
        </p:nvGrpSpPr>
        <p:grpSpPr>
          <a:xfrm>
            <a:off x="2289311" y="4678112"/>
            <a:ext cx="4113179" cy="4087473"/>
            <a:chOff x="0" y="0"/>
            <a:chExt cx="1279723" cy="1271725"/>
          </a:xfrm>
        </p:grpSpPr>
        <p:sp>
          <p:nvSpPr>
            <p:cNvPr id="12" name="Freeform 12"/>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051D40"/>
            </a:solidFill>
          </p:spPr>
          <p:txBody>
            <a:bodyPr/>
            <a:lstStyle/>
            <a:p>
              <a:endParaRPr lang="en-US"/>
            </a:p>
          </p:txBody>
        </p:sp>
        <p:sp>
          <p:nvSpPr>
            <p:cNvPr id="13" name="TextBox 13"/>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4" name="Freeform 14"/>
          <p:cNvSpPr/>
          <p:nvPr/>
        </p:nvSpPr>
        <p:spPr>
          <a:xfrm>
            <a:off x="-469883" y="-273889"/>
            <a:ext cx="7315200" cy="1748752"/>
          </a:xfrm>
          <a:custGeom>
            <a:avLst/>
            <a:gdLst/>
            <a:ahLst/>
            <a:cxnLst/>
            <a:rect l="l" t="t" r="r" b="b"/>
            <a:pathLst>
              <a:path w="7315200" h="1748752">
                <a:moveTo>
                  <a:pt x="0" y="0"/>
                </a:moveTo>
                <a:lnTo>
                  <a:pt x="7315200" y="0"/>
                </a:lnTo>
                <a:lnTo>
                  <a:pt x="7315200" y="1748752"/>
                </a:lnTo>
                <a:lnTo>
                  <a:pt x="0" y="17487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1872657" y="1729195"/>
            <a:ext cx="14557932" cy="1209958"/>
          </a:xfrm>
          <a:prstGeom prst="rect">
            <a:avLst/>
          </a:prstGeom>
        </p:spPr>
        <p:txBody>
          <a:bodyPr lIns="0" tIns="0" rIns="0" bIns="0" rtlCol="0" anchor="t">
            <a:spAutoFit/>
          </a:bodyPr>
          <a:lstStyle/>
          <a:p>
            <a:pPr marL="0" lvl="0" indent="0" algn="ctr">
              <a:lnSpc>
                <a:spcPts val="9870"/>
              </a:lnSpc>
              <a:spcBef>
                <a:spcPct val="0"/>
              </a:spcBef>
            </a:pPr>
            <a:r>
              <a:rPr lang="en-US" sz="7152" spc="700">
                <a:solidFill>
                  <a:srgbClr val="231F20"/>
                </a:solidFill>
                <a:latin typeface="Ibarra Real Nova"/>
                <a:ea typeface="Ibarra Real Nova"/>
                <a:cs typeface="Ibarra Real Nova"/>
                <a:sym typeface="Ibarra Real Nova"/>
              </a:rPr>
              <a:t>YOUR ROI </a:t>
            </a:r>
          </a:p>
        </p:txBody>
      </p:sp>
      <p:sp>
        <p:nvSpPr>
          <p:cNvPr id="16" name="TextBox 16"/>
          <p:cNvSpPr txBox="1"/>
          <p:nvPr/>
        </p:nvSpPr>
        <p:spPr>
          <a:xfrm>
            <a:off x="2653400" y="4157284"/>
            <a:ext cx="3370158" cy="1054228"/>
          </a:xfrm>
          <a:prstGeom prst="rect">
            <a:avLst/>
          </a:prstGeom>
        </p:spPr>
        <p:txBody>
          <a:bodyPr lIns="0" tIns="0" rIns="0" bIns="0" rtlCol="0" anchor="t">
            <a:spAutoFit/>
          </a:bodyPr>
          <a:lstStyle/>
          <a:p>
            <a:pPr marL="0" lvl="0" indent="0" algn="ctr">
              <a:lnSpc>
                <a:spcPts val="4208"/>
              </a:lnSpc>
              <a:spcBef>
                <a:spcPct val="0"/>
              </a:spcBef>
            </a:pPr>
            <a:r>
              <a:rPr lang="en-US" sz="3049" b="1" spc="298">
                <a:solidFill>
                  <a:srgbClr val="000000"/>
                </a:solidFill>
                <a:latin typeface="Ibarra Real Nova Bold"/>
                <a:ea typeface="Ibarra Real Nova Bold"/>
                <a:cs typeface="Ibarra Real Nova Bold"/>
                <a:sym typeface="Ibarra Real Nova Bold"/>
              </a:rPr>
              <a:t>ONBOARDING </a:t>
            </a:r>
          </a:p>
        </p:txBody>
      </p:sp>
      <p:sp>
        <p:nvSpPr>
          <p:cNvPr id="17" name="TextBox 17"/>
          <p:cNvSpPr txBox="1"/>
          <p:nvPr/>
        </p:nvSpPr>
        <p:spPr>
          <a:xfrm>
            <a:off x="7121783" y="4157284"/>
            <a:ext cx="4044435" cy="520828"/>
          </a:xfrm>
          <a:prstGeom prst="rect">
            <a:avLst/>
          </a:prstGeom>
        </p:spPr>
        <p:txBody>
          <a:bodyPr lIns="0" tIns="0" rIns="0" bIns="0" rtlCol="0" anchor="t">
            <a:spAutoFit/>
          </a:bodyPr>
          <a:lstStyle/>
          <a:p>
            <a:pPr marL="0" lvl="0" indent="0" algn="ctr">
              <a:lnSpc>
                <a:spcPts val="4208"/>
              </a:lnSpc>
              <a:spcBef>
                <a:spcPct val="0"/>
              </a:spcBef>
            </a:pPr>
            <a:r>
              <a:rPr lang="en-US" sz="3049" b="1" spc="298">
                <a:solidFill>
                  <a:srgbClr val="000000"/>
                </a:solidFill>
                <a:latin typeface="Ibarra Real Nova Bold"/>
                <a:ea typeface="Ibarra Real Nova Bold"/>
                <a:cs typeface="Ibarra Real Nova Bold"/>
                <a:sym typeface="Ibarra Real Nova Bold"/>
              </a:rPr>
              <a:t>ADMIN RELIEF</a:t>
            </a:r>
          </a:p>
        </p:txBody>
      </p:sp>
      <p:sp>
        <p:nvSpPr>
          <p:cNvPr id="18" name="TextBox 18"/>
          <p:cNvSpPr txBox="1"/>
          <p:nvPr/>
        </p:nvSpPr>
        <p:spPr>
          <a:xfrm>
            <a:off x="11771331" y="4157284"/>
            <a:ext cx="4356379" cy="520828"/>
          </a:xfrm>
          <a:prstGeom prst="rect">
            <a:avLst/>
          </a:prstGeom>
        </p:spPr>
        <p:txBody>
          <a:bodyPr lIns="0" tIns="0" rIns="0" bIns="0" rtlCol="0" anchor="t">
            <a:spAutoFit/>
          </a:bodyPr>
          <a:lstStyle/>
          <a:p>
            <a:pPr marL="0" lvl="0" indent="0" algn="ctr">
              <a:lnSpc>
                <a:spcPts val="4208"/>
              </a:lnSpc>
              <a:spcBef>
                <a:spcPct val="0"/>
              </a:spcBef>
            </a:pPr>
            <a:r>
              <a:rPr lang="en-US" sz="3049" b="1" spc="298">
                <a:solidFill>
                  <a:srgbClr val="000000"/>
                </a:solidFill>
                <a:latin typeface="Ibarra Real Nova Bold"/>
                <a:ea typeface="Ibarra Real Nova Bold"/>
                <a:cs typeface="Ibarra Real Nova Bold"/>
                <a:sym typeface="Ibarra Real Nova Bold"/>
              </a:rPr>
              <a:t>RESPONSIVENESS</a:t>
            </a:r>
          </a:p>
        </p:txBody>
      </p:sp>
      <p:sp>
        <p:nvSpPr>
          <p:cNvPr id="19" name="Freeform 19"/>
          <p:cNvSpPr/>
          <p:nvPr/>
        </p:nvSpPr>
        <p:spPr>
          <a:xfrm rot="-1403714">
            <a:off x="12355932" y="7757374"/>
            <a:ext cx="7315200" cy="1748752"/>
          </a:xfrm>
          <a:custGeom>
            <a:avLst/>
            <a:gdLst/>
            <a:ahLst/>
            <a:cxnLst/>
            <a:rect l="l" t="t" r="r" b="b"/>
            <a:pathLst>
              <a:path w="7315200" h="1748752">
                <a:moveTo>
                  <a:pt x="0" y="0"/>
                </a:moveTo>
                <a:lnTo>
                  <a:pt x="7315200" y="0"/>
                </a:lnTo>
                <a:lnTo>
                  <a:pt x="7315200" y="1748752"/>
                </a:lnTo>
                <a:lnTo>
                  <a:pt x="0" y="17487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20"/>
          <p:cNvSpPr txBox="1"/>
          <p:nvPr/>
        </p:nvSpPr>
        <p:spPr>
          <a:xfrm>
            <a:off x="2748506" y="4899279"/>
            <a:ext cx="3179947" cy="4440175"/>
          </a:xfrm>
          <a:prstGeom prst="rect">
            <a:avLst/>
          </a:prstGeom>
        </p:spPr>
        <p:txBody>
          <a:bodyPr lIns="0" tIns="0" rIns="0" bIns="0" rtlCol="0" anchor="t">
            <a:spAutoFit/>
          </a:bodyPr>
          <a:lstStyle/>
          <a:p>
            <a:pPr algn="ctr">
              <a:lnSpc>
                <a:spcPts val="3932"/>
              </a:lnSpc>
            </a:pPr>
            <a:r>
              <a:rPr lang="en-US" sz="2849" spc="279">
                <a:solidFill>
                  <a:srgbClr val="FDFBFB"/>
                </a:solidFill>
                <a:latin typeface="Ibarra Real Nova"/>
                <a:ea typeface="Ibarra Real Nova"/>
                <a:cs typeface="Ibarra Real Nova"/>
                <a:sym typeface="Ibarra Real Nova"/>
              </a:rPr>
              <a:t>Onsite or virtual orientation</a:t>
            </a:r>
          </a:p>
          <a:p>
            <a:pPr algn="ctr">
              <a:lnSpc>
                <a:spcPts val="3932"/>
              </a:lnSpc>
            </a:pPr>
            <a:endParaRPr lang="en-US" sz="2849" spc="279">
              <a:solidFill>
                <a:srgbClr val="FDFBFB"/>
              </a:solidFill>
              <a:latin typeface="Ibarra Real Nova"/>
              <a:ea typeface="Ibarra Real Nova"/>
              <a:cs typeface="Ibarra Real Nova"/>
              <a:sym typeface="Ibarra Real Nova"/>
            </a:endParaRPr>
          </a:p>
          <a:p>
            <a:pPr algn="ctr">
              <a:lnSpc>
                <a:spcPts val="3932"/>
              </a:lnSpc>
            </a:pPr>
            <a:r>
              <a:rPr lang="en-US" sz="2849" spc="279">
                <a:solidFill>
                  <a:srgbClr val="FDFBFB"/>
                </a:solidFill>
                <a:latin typeface="Ibarra Real Nova"/>
                <a:ea typeface="Ibarra Real Nova"/>
                <a:cs typeface="Ibarra Real Nova"/>
                <a:sym typeface="Ibarra Real Nova"/>
              </a:rPr>
              <a:t>Training &amp; professional development programs</a:t>
            </a:r>
          </a:p>
          <a:p>
            <a:pPr algn="ctr">
              <a:lnSpc>
                <a:spcPts val="3932"/>
              </a:lnSpc>
            </a:pPr>
            <a:endParaRPr lang="en-US" sz="2849" spc="279">
              <a:solidFill>
                <a:srgbClr val="FDFBFB"/>
              </a:solidFill>
              <a:latin typeface="Ibarra Real Nova"/>
              <a:ea typeface="Ibarra Real Nova"/>
              <a:cs typeface="Ibarra Real Nova"/>
              <a:sym typeface="Ibarra Real Nova"/>
            </a:endParaRPr>
          </a:p>
          <a:p>
            <a:pPr marL="0" lvl="0" indent="0" algn="ctr">
              <a:lnSpc>
                <a:spcPts val="3932"/>
              </a:lnSpc>
              <a:spcBef>
                <a:spcPct val="0"/>
              </a:spcBef>
            </a:pPr>
            <a:endParaRPr lang="en-US" sz="2849" spc="279">
              <a:solidFill>
                <a:srgbClr val="FDFBFB"/>
              </a:solidFill>
              <a:latin typeface="Ibarra Real Nova"/>
              <a:ea typeface="Ibarra Real Nova"/>
              <a:cs typeface="Ibarra Real Nova"/>
              <a:sym typeface="Ibarra Real Nova"/>
            </a:endParaRPr>
          </a:p>
        </p:txBody>
      </p:sp>
      <p:sp>
        <p:nvSpPr>
          <p:cNvPr id="21" name="TextBox 21"/>
          <p:cNvSpPr txBox="1"/>
          <p:nvPr/>
        </p:nvSpPr>
        <p:spPr>
          <a:xfrm>
            <a:off x="7656554" y="4973249"/>
            <a:ext cx="2974893" cy="3449575"/>
          </a:xfrm>
          <a:prstGeom prst="rect">
            <a:avLst/>
          </a:prstGeom>
        </p:spPr>
        <p:txBody>
          <a:bodyPr lIns="0" tIns="0" rIns="0" bIns="0" rtlCol="0" anchor="t">
            <a:spAutoFit/>
          </a:bodyPr>
          <a:lstStyle/>
          <a:p>
            <a:pPr algn="ctr">
              <a:lnSpc>
                <a:spcPts val="3932"/>
              </a:lnSpc>
            </a:pPr>
            <a:r>
              <a:rPr lang="en-US" sz="2849" spc="279">
                <a:solidFill>
                  <a:srgbClr val="FDFBFB"/>
                </a:solidFill>
                <a:latin typeface="Ibarra Real Nova"/>
                <a:ea typeface="Ibarra Real Nova"/>
                <a:cs typeface="Ibarra Real Nova"/>
                <a:sym typeface="Ibarra Real Nova"/>
              </a:rPr>
              <a:t>401k matching contributions</a:t>
            </a:r>
          </a:p>
          <a:p>
            <a:pPr algn="ctr">
              <a:lnSpc>
                <a:spcPts val="3932"/>
              </a:lnSpc>
            </a:pPr>
            <a:endParaRPr lang="en-US" sz="2849" spc="279">
              <a:solidFill>
                <a:srgbClr val="FDFBFB"/>
              </a:solidFill>
              <a:latin typeface="Ibarra Real Nova"/>
              <a:ea typeface="Ibarra Real Nova"/>
              <a:cs typeface="Ibarra Real Nova"/>
              <a:sym typeface="Ibarra Real Nova"/>
            </a:endParaRPr>
          </a:p>
          <a:p>
            <a:pPr algn="ctr">
              <a:lnSpc>
                <a:spcPts val="3932"/>
              </a:lnSpc>
            </a:pPr>
            <a:r>
              <a:rPr lang="en-US" sz="2849" spc="279">
                <a:solidFill>
                  <a:srgbClr val="FDFBFB"/>
                </a:solidFill>
                <a:latin typeface="Ibarra Real Nova"/>
                <a:ea typeface="Ibarra Real Nova"/>
                <a:cs typeface="Ibarra Real Nova"/>
                <a:sym typeface="Ibarra Real Nova"/>
              </a:rPr>
              <a:t>Payroll </a:t>
            </a:r>
          </a:p>
          <a:p>
            <a:pPr algn="ctr">
              <a:lnSpc>
                <a:spcPts val="3932"/>
              </a:lnSpc>
            </a:pPr>
            <a:endParaRPr lang="en-US" sz="2849" spc="279">
              <a:solidFill>
                <a:srgbClr val="FDFBFB"/>
              </a:solidFill>
              <a:latin typeface="Ibarra Real Nova"/>
              <a:ea typeface="Ibarra Real Nova"/>
              <a:cs typeface="Ibarra Real Nova"/>
              <a:sym typeface="Ibarra Real Nova"/>
            </a:endParaRPr>
          </a:p>
          <a:p>
            <a:pPr marL="0" lvl="0" indent="0" algn="ctr">
              <a:lnSpc>
                <a:spcPts val="3932"/>
              </a:lnSpc>
              <a:spcBef>
                <a:spcPct val="0"/>
              </a:spcBef>
            </a:pPr>
            <a:r>
              <a:rPr lang="en-US" sz="2849" spc="279">
                <a:solidFill>
                  <a:srgbClr val="FDFBFB"/>
                </a:solidFill>
                <a:latin typeface="Ibarra Real Nova"/>
                <a:ea typeface="Ibarra Real Nova"/>
                <a:cs typeface="Ibarra Real Nova"/>
                <a:sym typeface="Ibarra Real Nova"/>
              </a:rPr>
              <a:t>Extensive benefit options</a:t>
            </a:r>
          </a:p>
        </p:txBody>
      </p:sp>
      <p:sp>
        <p:nvSpPr>
          <p:cNvPr id="22" name="TextBox 22"/>
          <p:cNvSpPr txBox="1"/>
          <p:nvPr/>
        </p:nvSpPr>
        <p:spPr>
          <a:xfrm>
            <a:off x="12299318" y="4899279"/>
            <a:ext cx="3300406" cy="3449575"/>
          </a:xfrm>
          <a:prstGeom prst="rect">
            <a:avLst/>
          </a:prstGeom>
        </p:spPr>
        <p:txBody>
          <a:bodyPr lIns="0" tIns="0" rIns="0" bIns="0" rtlCol="0" anchor="t">
            <a:spAutoFit/>
          </a:bodyPr>
          <a:lstStyle/>
          <a:p>
            <a:pPr algn="ctr">
              <a:lnSpc>
                <a:spcPts val="3932"/>
              </a:lnSpc>
            </a:pPr>
            <a:r>
              <a:rPr lang="en-US" sz="2849" spc="279">
                <a:solidFill>
                  <a:srgbClr val="FDFBFB"/>
                </a:solidFill>
                <a:latin typeface="Ibarra Real Nova"/>
                <a:ea typeface="Ibarra Real Nova"/>
                <a:cs typeface="Ibarra Real Nova"/>
                <a:sym typeface="Ibarra Real Nova"/>
              </a:rPr>
              <a:t>24/7 issue resolution</a:t>
            </a:r>
          </a:p>
          <a:p>
            <a:pPr algn="ctr">
              <a:lnSpc>
                <a:spcPts val="3932"/>
              </a:lnSpc>
            </a:pPr>
            <a:endParaRPr lang="en-US" sz="2849" spc="279">
              <a:solidFill>
                <a:srgbClr val="FDFBFB"/>
              </a:solidFill>
              <a:latin typeface="Ibarra Real Nova"/>
              <a:ea typeface="Ibarra Real Nova"/>
              <a:cs typeface="Ibarra Real Nova"/>
              <a:sym typeface="Ibarra Real Nova"/>
            </a:endParaRPr>
          </a:p>
          <a:p>
            <a:pPr marL="0" lvl="0" indent="0" algn="ctr">
              <a:lnSpc>
                <a:spcPts val="3932"/>
              </a:lnSpc>
              <a:spcBef>
                <a:spcPct val="0"/>
              </a:spcBef>
            </a:pPr>
            <a:r>
              <a:rPr lang="en-US" sz="2849" spc="279">
                <a:solidFill>
                  <a:srgbClr val="FDFBFB"/>
                </a:solidFill>
                <a:latin typeface="Ibarra Real Nova"/>
                <a:ea typeface="Ibarra Real Nova"/>
                <a:cs typeface="Ibarra Real Nova"/>
                <a:sym typeface="Ibarra Real Nova"/>
              </a:rPr>
              <a:t>Monthly meetings to discuss job satisfaction </a:t>
            </a:r>
          </a:p>
        </p:txBody>
      </p:sp>
      <p:sp>
        <p:nvSpPr>
          <p:cNvPr id="23" name="AutoShape 23"/>
          <p:cNvSpPr/>
          <p:nvPr/>
        </p:nvSpPr>
        <p:spPr>
          <a:xfrm>
            <a:off x="5807078" y="3210883"/>
            <a:ext cx="6492240" cy="0"/>
          </a:xfrm>
          <a:prstGeom prst="line">
            <a:avLst/>
          </a:prstGeom>
          <a:ln w="38100" cap="flat">
            <a:solidFill>
              <a:srgbClr val="FEC537"/>
            </a:solidFill>
            <a:prstDash val="solid"/>
            <a:headEnd type="none" w="sm" len="sm"/>
            <a:tailEnd type="none" w="sm" len="sm"/>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4350" y="-766153"/>
            <a:ext cx="9658350" cy="4498834"/>
            <a:chOff x="0" y="0"/>
            <a:chExt cx="2543763" cy="1184878"/>
          </a:xfrm>
        </p:grpSpPr>
        <p:sp>
          <p:nvSpPr>
            <p:cNvPr id="3" name="Freeform 3"/>
            <p:cNvSpPr/>
            <p:nvPr/>
          </p:nvSpPr>
          <p:spPr>
            <a:xfrm>
              <a:off x="0" y="0"/>
              <a:ext cx="2543763" cy="1184878"/>
            </a:xfrm>
            <a:custGeom>
              <a:avLst/>
              <a:gdLst/>
              <a:ahLst/>
              <a:cxnLst/>
              <a:rect l="l" t="t" r="r" b="b"/>
              <a:pathLst>
                <a:path w="2543763" h="1184878">
                  <a:moveTo>
                    <a:pt x="0" y="0"/>
                  </a:moveTo>
                  <a:lnTo>
                    <a:pt x="2543763" y="0"/>
                  </a:lnTo>
                  <a:lnTo>
                    <a:pt x="2543763" y="1184878"/>
                  </a:lnTo>
                  <a:lnTo>
                    <a:pt x="0" y="1184878"/>
                  </a:lnTo>
                  <a:close/>
                </a:path>
              </a:pathLst>
            </a:custGeom>
            <a:solidFill>
              <a:srgbClr val="FEC537"/>
            </a:solidFill>
          </p:spPr>
          <p:txBody>
            <a:bodyPr/>
            <a:lstStyle/>
            <a:p>
              <a:endParaRPr lang="en-US"/>
            </a:p>
          </p:txBody>
        </p:sp>
        <p:sp>
          <p:nvSpPr>
            <p:cNvPr id="4" name="TextBox 4"/>
            <p:cNvSpPr txBox="1"/>
            <p:nvPr/>
          </p:nvSpPr>
          <p:spPr>
            <a:xfrm>
              <a:off x="0" y="-28575"/>
              <a:ext cx="2543763" cy="1213453"/>
            </a:xfrm>
            <a:prstGeom prst="rect">
              <a:avLst/>
            </a:prstGeom>
          </p:spPr>
          <p:txBody>
            <a:bodyPr lIns="50800" tIns="50800" rIns="50800" bIns="50800" rtlCol="0" anchor="ctr"/>
            <a:lstStyle/>
            <a:p>
              <a:pPr algn="ctr">
                <a:lnSpc>
                  <a:spcPts val="2593"/>
                </a:lnSpc>
              </a:pPr>
              <a:endParaRPr/>
            </a:p>
          </p:txBody>
        </p:sp>
      </p:grpSp>
      <p:grpSp>
        <p:nvGrpSpPr>
          <p:cNvPr id="5" name="Group 5"/>
          <p:cNvGrpSpPr/>
          <p:nvPr/>
        </p:nvGrpSpPr>
        <p:grpSpPr>
          <a:xfrm>
            <a:off x="0" y="2007117"/>
            <a:ext cx="14175930" cy="1392407"/>
            <a:chOff x="0" y="0"/>
            <a:chExt cx="3733578" cy="366724"/>
          </a:xfrm>
        </p:grpSpPr>
        <p:sp>
          <p:nvSpPr>
            <p:cNvPr id="6" name="Freeform 6"/>
            <p:cNvSpPr/>
            <p:nvPr/>
          </p:nvSpPr>
          <p:spPr>
            <a:xfrm>
              <a:off x="0" y="0"/>
              <a:ext cx="3733578" cy="366724"/>
            </a:xfrm>
            <a:custGeom>
              <a:avLst/>
              <a:gdLst/>
              <a:ahLst/>
              <a:cxnLst/>
              <a:rect l="l" t="t" r="r" b="b"/>
              <a:pathLst>
                <a:path w="3733578" h="366724">
                  <a:moveTo>
                    <a:pt x="0" y="0"/>
                  </a:moveTo>
                  <a:lnTo>
                    <a:pt x="3733578" y="0"/>
                  </a:lnTo>
                  <a:lnTo>
                    <a:pt x="3733578" y="366724"/>
                  </a:lnTo>
                  <a:lnTo>
                    <a:pt x="0" y="366724"/>
                  </a:lnTo>
                  <a:close/>
                </a:path>
              </a:pathLst>
            </a:custGeom>
            <a:solidFill>
              <a:srgbClr val="051D40"/>
            </a:solidFill>
          </p:spPr>
          <p:txBody>
            <a:bodyPr/>
            <a:lstStyle/>
            <a:p>
              <a:endParaRPr lang="en-US"/>
            </a:p>
          </p:txBody>
        </p:sp>
        <p:sp>
          <p:nvSpPr>
            <p:cNvPr id="7" name="TextBox 7"/>
            <p:cNvSpPr txBox="1"/>
            <p:nvPr/>
          </p:nvSpPr>
          <p:spPr>
            <a:xfrm>
              <a:off x="0" y="-47625"/>
              <a:ext cx="3733578" cy="414349"/>
            </a:xfrm>
            <a:prstGeom prst="rect">
              <a:avLst/>
            </a:prstGeom>
          </p:spPr>
          <p:txBody>
            <a:bodyPr lIns="50800" tIns="50800" rIns="50800" bIns="50800" rtlCol="0" anchor="ctr"/>
            <a:lstStyle/>
            <a:p>
              <a:pPr algn="ctr">
                <a:lnSpc>
                  <a:spcPts val="3518"/>
                </a:lnSpc>
              </a:pPr>
              <a:endParaRPr/>
            </a:p>
          </p:txBody>
        </p:sp>
      </p:grpSp>
      <p:sp>
        <p:nvSpPr>
          <p:cNvPr id="8" name="TextBox 8"/>
          <p:cNvSpPr txBox="1"/>
          <p:nvPr/>
        </p:nvSpPr>
        <p:spPr>
          <a:xfrm>
            <a:off x="9116475" y="4121008"/>
            <a:ext cx="6846542" cy="719891"/>
          </a:xfrm>
          <a:prstGeom prst="rect">
            <a:avLst/>
          </a:prstGeom>
        </p:spPr>
        <p:txBody>
          <a:bodyPr lIns="0" tIns="0" rIns="0" bIns="0" rtlCol="0" anchor="t">
            <a:spAutoFit/>
          </a:bodyPr>
          <a:lstStyle/>
          <a:p>
            <a:pPr algn="ctr">
              <a:lnSpc>
                <a:spcPts val="5303"/>
              </a:lnSpc>
            </a:pPr>
            <a:r>
              <a:rPr lang="en-US" sz="5303">
                <a:solidFill>
                  <a:srgbClr val="000000"/>
                </a:solidFill>
                <a:latin typeface="Yeseva One"/>
                <a:ea typeface="Yeseva One"/>
                <a:cs typeface="Yeseva One"/>
                <a:sym typeface="Yeseva One"/>
              </a:rPr>
              <a:t>CONTRACT</a:t>
            </a:r>
          </a:p>
        </p:txBody>
      </p:sp>
      <p:sp>
        <p:nvSpPr>
          <p:cNvPr id="9" name="TextBox 9"/>
          <p:cNvSpPr txBox="1"/>
          <p:nvPr/>
        </p:nvSpPr>
        <p:spPr>
          <a:xfrm>
            <a:off x="8102629" y="5248275"/>
            <a:ext cx="8874234" cy="4316603"/>
          </a:xfrm>
          <a:prstGeom prst="rect">
            <a:avLst/>
          </a:prstGeom>
        </p:spPr>
        <p:txBody>
          <a:bodyPr lIns="0" tIns="0" rIns="0" bIns="0" rtlCol="0" anchor="t">
            <a:spAutoFit/>
          </a:bodyPr>
          <a:lstStyle/>
          <a:p>
            <a:pPr algn="ctr">
              <a:lnSpc>
                <a:spcPts val="2295"/>
              </a:lnSpc>
            </a:pPr>
            <a:r>
              <a:rPr lang="en-US" sz="2799" b="1" spc="195">
                <a:solidFill>
                  <a:srgbClr val="000000"/>
                </a:solidFill>
                <a:latin typeface="Ibarra Real Nova Bold"/>
                <a:ea typeface="Ibarra Real Nova Bold"/>
                <a:cs typeface="Ibarra Real Nova Bold"/>
                <a:sym typeface="Ibarra Real Nova Bold"/>
              </a:rPr>
              <a:t>Potential of employee turnover covered </a:t>
            </a:r>
          </a:p>
          <a:p>
            <a:pPr algn="ctr">
              <a:lnSpc>
                <a:spcPts val="2295"/>
              </a:lnSpc>
            </a:pPr>
            <a:r>
              <a:rPr lang="en-US" sz="2799" b="1" spc="195">
                <a:solidFill>
                  <a:srgbClr val="000000"/>
                </a:solidFill>
                <a:latin typeface="Ibarra Real Nova Bold"/>
                <a:ea typeface="Ibarra Real Nova Bold"/>
                <a:cs typeface="Ibarra Real Nova Bold"/>
                <a:sym typeface="Ibarra Real Nova Bold"/>
              </a:rPr>
              <a:t>(16-20% of employee wage)</a:t>
            </a: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r>
              <a:rPr lang="en-US" sz="2799" b="1" spc="195">
                <a:solidFill>
                  <a:srgbClr val="000000"/>
                </a:solidFill>
                <a:latin typeface="Ibarra Real Nova Bold"/>
                <a:ea typeface="Ibarra Real Nova Bold"/>
                <a:cs typeface="Ibarra Real Nova Bold"/>
                <a:sym typeface="Ibarra Real Nova Bold"/>
              </a:rPr>
              <a:t>Highly specialized talent</a:t>
            </a: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r>
              <a:rPr lang="en-US" sz="2799" b="1" spc="195">
                <a:solidFill>
                  <a:srgbClr val="000000"/>
                </a:solidFill>
                <a:latin typeface="Ibarra Real Nova Bold"/>
                <a:ea typeface="Ibarra Real Nova Bold"/>
                <a:cs typeface="Ibarra Real Nova Bold"/>
                <a:sym typeface="Ibarra Real Nova Bold"/>
              </a:rPr>
              <a:t>Test before you invest: mitigate risks, no long term financial commitment</a:t>
            </a: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endParaRPr lang="en-US" sz="2799" b="1" spc="195">
              <a:solidFill>
                <a:srgbClr val="000000"/>
              </a:solidFill>
              <a:latin typeface="Ibarra Real Nova Bold"/>
              <a:ea typeface="Ibarra Real Nova Bold"/>
              <a:cs typeface="Ibarra Real Nova Bold"/>
              <a:sym typeface="Ibarra Real Nova Bold"/>
            </a:endParaRPr>
          </a:p>
          <a:p>
            <a:pPr algn="ctr">
              <a:lnSpc>
                <a:spcPts val="2295"/>
              </a:lnSpc>
            </a:pPr>
            <a:r>
              <a:rPr lang="en-US" sz="2799" b="1" spc="195">
                <a:solidFill>
                  <a:srgbClr val="000000"/>
                </a:solidFill>
                <a:latin typeface="Ibarra Real Nova Bold"/>
                <a:ea typeface="Ibarra Real Nova Bold"/>
                <a:cs typeface="Ibarra Real Nova Bold"/>
                <a:sym typeface="Ibarra Real Nova Bold"/>
              </a:rPr>
              <a:t>Scaleability &amp; Flexibility</a:t>
            </a:r>
          </a:p>
        </p:txBody>
      </p:sp>
      <p:sp>
        <p:nvSpPr>
          <p:cNvPr id="10" name="TextBox 10"/>
          <p:cNvSpPr txBox="1"/>
          <p:nvPr/>
        </p:nvSpPr>
        <p:spPr>
          <a:xfrm>
            <a:off x="1340304" y="6906391"/>
            <a:ext cx="5949042" cy="1494028"/>
          </a:xfrm>
          <a:prstGeom prst="rect">
            <a:avLst/>
          </a:prstGeom>
        </p:spPr>
        <p:txBody>
          <a:bodyPr lIns="0" tIns="0" rIns="0" bIns="0" rtlCol="0" anchor="t">
            <a:spAutoFit/>
          </a:bodyPr>
          <a:lstStyle/>
          <a:p>
            <a:pPr algn="ctr">
              <a:lnSpc>
                <a:spcPts val="2995"/>
              </a:lnSpc>
            </a:pPr>
            <a:r>
              <a:rPr lang="en-US" sz="2799" b="1" spc="215">
                <a:solidFill>
                  <a:srgbClr val="000000"/>
                </a:solidFill>
                <a:latin typeface="Ibarra Real Nova Bold"/>
                <a:ea typeface="Ibarra Real Nova Bold"/>
                <a:cs typeface="Ibarra Real Nova Bold"/>
                <a:sym typeface="Ibarra Real Nova Bold"/>
              </a:rPr>
              <a:t>Employee placement fee collected after starting position (10%)</a:t>
            </a:r>
          </a:p>
          <a:p>
            <a:pPr algn="ctr">
              <a:lnSpc>
                <a:spcPts val="2995"/>
              </a:lnSpc>
            </a:pPr>
            <a:endParaRPr lang="en-US" sz="2799" b="1" spc="215">
              <a:solidFill>
                <a:srgbClr val="000000"/>
              </a:solidFill>
              <a:latin typeface="Ibarra Real Nova Bold"/>
              <a:ea typeface="Ibarra Real Nova Bold"/>
              <a:cs typeface="Ibarra Real Nova Bold"/>
              <a:sym typeface="Ibarra Real Nova Bold"/>
            </a:endParaRPr>
          </a:p>
        </p:txBody>
      </p:sp>
      <p:sp>
        <p:nvSpPr>
          <p:cNvPr id="11" name="TextBox 11"/>
          <p:cNvSpPr txBox="1"/>
          <p:nvPr/>
        </p:nvSpPr>
        <p:spPr>
          <a:xfrm>
            <a:off x="-1542433" y="2234159"/>
            <a:ext cx="17815101" cy="891877"/>
          </a:xfrm>
          <a:prstGeom prst="rect">
            <a:avLst/>
          </a:prstGeom>
        </p:spPr>
        <p:txBody>
          <a:bodyPr lIns="0" tIns="0" rIns="0" bIns="0" rtlCol="0" anchor="t">
            <a:spAutoFit/>
          </a:bodyPr>
          <a:lstStyle/>
          <a:p>
            <a:pPr algn="ctr">
              <a:lnSpc>
                <a:spcPts val="3581"/>
              </a:lnSpc>
            </a:pPr>
            <a:r>
              <a:rPr lang="en-US" sz="3035" b="1" spc="267">
                <a:solidFill>
                  <a:srgbClr val="FDFBFB"/>
                </a:solidFill>
                <a:latin typeface="Ibarra Real Nova Bold"/>
                <a:ea typeface="Ibarra Real Nova Bold"/>
                <a:cs typeface="Ibarra Real Nova Bold"/>
                <a:sym typeface="Ibarra Real Nova Bold"/>
              </a:rPr>
              <a:t>Employee benefits, Onboarding, Payroll expenses, Time</a:t>
            </a:r>
          </a:p>
          <a:p>
            <a:pPr algn="ctr">
              <a:lnSpc>
                <a:spcPts val="3581"/>
              </a:lnSpc>
            </a:pPr>
            <a:r>
              <a:rPr lang="en-US" sz="3035" b="1" spc="267">
                <a:solidFill>
                  <a:srgbClr val="FDFBFB"/>
                </a:solidFill>
                <a:latin typeface="Ibarra Real Nova Bold"/>
                <a:ea typeface="Ibarra Real Nova Bold"/>
                <a:cs typeface="Ibarra Real Nova Bold"/>
                <a:sym typeface="Ibarra Real Nova Bold"/>
              </a:rPr>
              <a:t>marketing analysis on industry trends to prevent overspending</a:t>
            </a:r>
          </a:p>
        </p:txBody>
      </p:sp>
      <p:sp>
        <p:nvSpPr>
          <p:cNvPr id="12" name="TextBox 12"/>
          <p:cNvSpPr txBox="1"/>
          <p:nvPr/>
        </p:nvSpPr>
        <p:spPr>
          <a:xfrm>
            <a:off x="-1081417" y="1092761"/>
            <a:ext cx="8903942" cy="908627"/>
          </a:xfrm>
          <a:prstGeom prst="rect">
            <a:avLst/>
          </a:prstGeom>
        </p:spPr>
        <p:txBody>
          <a:bodyPr lIns="0" tIns="0" rIns="0" bIns="0" rtlCol="0" anchor="t">
            <a:spAutoFit/>
          </a:bodyPr>
          <a:lstStyle/>
          <a:p>
            <a:pPr algn="ctr">
              <a:lnSpc>
                <a:spcPts val="6897"/>
              </a:lnSpc>
            </a:pPr>
            <a:r>
              <a:rPr lang="en-US" sz="6897" spc="2490">
                <a:solidFill>
                  <a:srgbClr val="000000"/>
                </a:solidFill>
                <a:latin typeface="Yeseva One"/>
                <a:ea typeface="Yeseva One"/>
                <a:cs typeface="Yeseva One"/>
                <a:sym typeface="Yeseva One"/>
              </a:rPr>
              <a:t> SAVINGS</a:t>
            </a:r>
          </a:p>
        </p:txBody>
      </p:sp>
      <p:sp>
        <p:nvSpPr>
          <p:cNvPr id="13" name="TextBox 13"/>
          <p:cNvSpPr txBox="1"/>
          <p:nvPr/>
        </p:nvSpPr>
        <p:spPr>
          <a:xfrm>
            <a:off x="580361" y="5872174"/>
            <a:ext cx="6846542" cy="719891"/>
          </a:xfrm>
          <a:prstGeom prst="rect">
            <a:avLst/>
          </a:prstGeom>
        </p:spPr>
        <p:txBody>
          <a:bodyPr lIns="0" tIns="0" rIns="0" bIns="0" rtlCol="0" anchor="t">
            <a:spAutoFit/>
          </a:bodyPr>
          <a:lstStyle/>
          <a:p>
            <a:pPr algn="ctr">
              <a:lnSpc>
                <a:spcPts val="5303"/>
              </a:lnSpc>
            </a:pPr>
            <a:r>
              <a:rPr lang="en-US" sz="5303">
                <a:solidFill>
                  <a:srgbClr val="000000"/>
                </a:solidFill>
                <a:latin typeface="Yeseva One"/>
                <a:ea typeface="Yeseva One"/>
                <a:cs typeface="Yeseva One"/>
                <a:sym typeface="Yeseva One"/>
              </a:rPr>
              <a:t>  PERMANENT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92090" y="1874634"/>
            <a:ext cx="6346651" cy="3466858"/>
          </a:xfrm>
          <a:custGeom>
            <a:avLst/>
            <a:gdLst/>
            <a:ahLst/>
            <a:cxnLst/>
            <a:rect l="l" t="t" r="r" b="b"/>
            <a:pathLst>
              <a:path w="6346651" h="3466858">
                <a:moveTo>
                  <a:pt x="0" y="0"/>
                </a:moveTo>
                <a:lnTo>
                  <a:pt x="6346651" y="0"/>
                </a:lnTo>
                <a:lnTo>
                  <a:pt x="6346651" y="3466858"/>
                </a:lnTo>
                <a:lnTo>
                  <a:pt x="0" y="34668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3581400" y="526242"/>
            <a:ext cx="10424129" cy="741487"/>
          </a:xfrm>
          <a:prstGeom prst="rect">
            <a:avLst/>
          </a:prstGeom>
        </p:spPr>
        <p:txBody>
          <a:bodyPr wrap="square" lIns="0" tIns="0" rIns="0" bIns="0" rtlCol="0" anchor="t">
            <a:spAutoFit/>
          </a:bodyPr>
          <a:lstStyle/>
          <a:p>
            <a:pPr algn="ctr">
              <a:lnSpc>
                <a:spcPts val="6105"/>
              </a:lnSpc>
              <a:spcBef>
                <a:spcPct val="0"/>
              </a:spcBef>
            </a:pPr>
            <a:r>
              <a:rPr lang="en-US" sz="4361" b="1" spc="2525" dirty="0">
                <a:solidFill>
                  <a:srgbClr val="000000"/>
                </a:solidFill>
                <a:latin typeface="Ibarra Real Nova Bold"/>
                <a:ea typeface="Ibarra Real Nova Bold"/>
                <a:cs typeface="Ibarra Real Nova Bold"/>
                <a:sym typeface="Ibarra Real Nova Bold"/>
              </a:rPr>
              <a:t>COST SAVINGS</a:t>
            </a:r>
          </a:p>
        </p:txBody>
      </p:sp>
      <p:sp>
        <p:nvSpPr>
          <p:cNvPr id="4" name="TextBox 4"/>
          <p:cNvSpPr txBox="1"/>
          <p:nvPr/>
        </p:nvSpPr>
        <p:spPr>
          <a:xfrm>
            <a:off x="2297966" y="2520139"/>
            <a:ext cx="5534899" cy="2128222"/>
          </a:xfrm>
          <a:prstGeom prst="rect">
            <a:avLst/>
          </a:prstGeom>
        </p:spPr>
        <p:txBody>
          <a:bodyPr lIns="0" tIns="0" rIns="0" bIns="0" rtlCol="0" anchor="t">
            <a:spAutoFit/>
          </a:bodyPr>
          <a:lstStyle/>
          <a:p>
            <a:pPr algn="ctr">
              <a:lnSpc>
                <a:spcPts val="3446"/>
              </a:lnSpc>
            </a:pPr>
            <a:r>
              <a:rPr lang="en-US" sz="2461" spc="492">
                <a:solidFill>
                  <a:srgbClr val="000000"/>
                </a:solidFill>
                <a:latin typeface="Ibarra Real Nova"/>
                <a:ea typeface="Ibarra Real Nova"/>
                <a:cs typeface="Ibarra Real Nova"/>
                <a:sym typeface="Ibarra Real Nova"/>
              </a:rPr>
              <a:t>POTENTIAL OF EMPLOYEE TURNOVER COVERED </a:t>
            </a:r>
          </a:p>
          <a:p>
            <a:pPr algn="ctr">
              <a:lnSpc>
                <a:spcPts val="3446"/>
              </a:lnSpc>
              <a:spcBef>
                <a:spcPct val="0"/>
              </a:spcBef>
            </a:pPr>
            <a:r>
              <a:rPr lang="en-US" sz="2461" spc="492">
                <a:solidFill>
                  <a:srgbClr val="000000"/>
                </a:solidFill>
                <a:latin typeface="Ibarra Real Nova"/>
                <a:ea typeface="Ibarra Real Nova"/>
                <a:cs typeface="Ibarra Real Nova"/>
                <a:sym typeface="Ibarra Real Nova"/>
              </a:rPr>
              <a:t>(16-20% OF EMPLPOYEE WAGE)</a:t>
            </a:r>
          </a:p>
        </p:txBody>
      </p:sp>
      <p:sp>
        <p:nvSpPr>
          <p:cNvPr id="5" name="Freeform 5"/>
          <p:cNvSpPr/>
          <p:nvPr/>
        </p:nvSpPr>
        <p:spPr>
          <a:xfrm>
            <a:off x="9498615" y="1874634"/>
            <a:ext cx="6346651" cy="3466858"/>
          </a:xfrm>
          <a:custGeom>
            <a:avLst/>
            <a:gdLst/>
            <a:ahLst/>
            <a:cxnLst/>
            <a:rect l="l" t="t" r="r" b="b"/>
            <a:pathLst>
              <a:path w="6346651" h="3466858">
                <a:moveTo>
                  <a:pt x="0" y="0"/>
                </a:moveTo>
                <a:lnTo>
                  <a:pt x="6346651" y="0"/>
                </a:lnTo>
                <a:lnTo>
                  <a:pt x="6346651" y="3466858"/>
                </a:lnTo>
                <a:lnTo>
                  <a:pt x="0" y="34668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9840227" y="2734452"/>
            <a:ext cx="5663427" cy="1699597"/>
          </a:xfrm>
          <a:prstGeom prst="rect">
            <a:avLst/>
          </a:prstGeom>
        </p:spPr>
        <p:txBody>
          <a:bodyPr lIns="0" tIns="0" rIns="0" bIns="0" rtlCol="0" anchor="t">
            <a:spAutoFit/>
          </a:bodyPr>
          <a:lstStyle/>
          <a:p>
            <a:pPr algn="ctr">
              <a:lnSpc>
                <a:spcPts val="3446"/>
              </a:lnSpc>
              <a:spcBef>
                <a:spcPct val="0"/>
              </a:spcBef>
            </a:pPr>
            <a:r>
              <a:rPr lang="en-US" sz="2461" spc="492">
                <a:solidFill>
                  <a:srgbClr val="000000"/>
                </a:solidFill>
                <a:latin typeface="Ibarra Real Nova"/>
                <a:ea typeface="Ibarra Real Nova"/>
                <a:cs typeface="Ibarra Real Nova"/>
                <a:sym typeface="Ibarra Real Nova"/>
              </a:rPr>
              <a:t>BURDEN OF ONBOARDING THE EMPLOYEE IS COVERED (5%)</a:t>
            </a:r>
          </a:p>
        </p:txBody>
      </p:sp>
      <p:sp>
        <p:nvSpPr>
          <p:cNvPr id="7" name="Freeform 7"/>
          <p:cNvSpPr/>
          <p:nvPr/>
        </p:nvSpPr>
        <p:spPr>
          <a:xfrm>
            <a:off x="1944102" y="5791442"/>
            <a:ext cx="6346651" cy="3466858"/>
          </a:xfrm>
          <a:custGeom>
            <a:avLst/>
            <a:gdLst/>
            <a:ahLst/>
            <a:cxnLst/>
            <a:rect l="l" t="t" r="r" b="b"/>
            <a:pathLst>
              <a:path w="6346651" h="3466858">
                <a:moveTo>
                  <a:pt x="0" y="0"/>
                </a:moveTo>
                <a:lnTo>
                  <a:pt x="6346651" y="0"/>
                </a:lnTo>
                <a:lnTo>
                  <a:pt x="6346651" y="3466858"/>
                </a:lnTo>
                <a:lnTo>
                  <a:pt x="0" y="34668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2256078" y="6651260"/>
            <a:ext cx="5576787" cy="1699597"/>
          </a:xfrm>
          <a:prstGeom prst="rect">
            <a:avLst/>
          </a:prstGeom>
        </p:spPr>
        <p:txBody>
          <a:bodyPr lIns="0" tIns="0" rIns="0" bIns="0" rtlCol="0" anchor="t">
            <a:spAutoFit/>
          </a:bodyPr>
          <a:lstStyle/>
          <a:p>
            <a:pPr algn="ctr">
              <a:lnSpc>
                <a:spcPts val="3446"/>
              </a:lnSpc>
              <a:spcBef>
                <a:spcPct val="0"/>
              </a:spcBef>
            </a:pPr>
            <a:r>
              <a:rPr lang="en-US" sz="2461" spc="492">
                <a:solidFill>
                  <a:srgbClr val="000000"/>
                </a:solidFill>
                <a:latin typeface="Ibarra Real Nova"/>
                <a:ea typeface="Ibarra Real Nova"/>
                <a:cs typeface="Ibarra Real Nova"/>
                <a:sym typeface="Ibarra Real Nova"/>
              </a:rPr>
              <a:t>EMPLOYEE PLACEMENT FEE COLLECTED AFTER STARTING POSITION (10%)</a:t>
            </a:r>
          </a:p>
        </p:txBody>
      </p:sp>
      <p:sp>
        <p:nvSpPr>
          <p:cNvPr id="9" name="Freeform 9"/>
          <p:cNvSpPr/>
          <p:nvPr/>
        </p:nvSpPr>
        <p:spPr>
          <a:xfrm>
            <a:off x="9498615" y="5791442"/>
            <a:ext cx="6346651" cy="3466858"/>
          </a:xfrm>
          <a:custGeom>
            <a:avLst/>
            <a:gdLst/>
            <a:ahLst/>
            <a:cxnLst/>
            <a:rect l="l" t="t" r="r" b="b"/>
            <a:pathLst>
              <a:path w="6346651" h="3466858">
                <a:moveTo>
                  <a:pt x="0" y="0"/>
                </a:moveTo>
                <a:lnTo>
                  <a:pt x="6346651" y="0"/>
                </a:lnTo>
                <a:lnTo>
                  <a:pt x="6346651" y="3466858"/>
                </a:lnTo>
                <a:lnTo>
                  <a:pt x="0" y="34668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9669421" y="6770242"/>
            <a:ext cx="6005039" cy="1699597"/>
          </a:xfrm>
          <a:prstGeom prst="rect">
            <a:avLst/>
          </a:prstGeom>
        </p:spPr>
        <p:txBody>
          <a:bodyPr lIns="0" tIns="0" rIns="0" bIns="0" rtlCol="0" anchor="t">
            <a:spAutoFit/>
          </a:bodyPr>
          <a:lstStyle/>
          <a:p>
            <a:pPr algn="ctr">
              <a:lnSpc>
                <a:spcPts val="3446"/>
              </a:lnSpc>
              <a:spcBef>
                <a:spcPct val="0"/>
              </a:spcBef>
            </a:pPr>
            <a:r>
              <a:rPr lang="en-US" sz="2461" spc="492">
                <a:solidFill>
                  <a:srgbClr val="000000"/>
                </a:solidFill>
                <a:latin typeface="Ibarra Real Nova"/>
                <a:ea typeface="Ibarra Real Nova"/>
                <a:cs typeface="Ibarra Real Nova"/>
                <a:sym typeface="Ibarra Real Nova"/>
              </a:rPr>
              <a:t>MARKETING ANALYSIS ON INDUSTRY TRENDS CONDUCTED TO PREVENT OVERSPENDING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7648" y="3567868"/>
            <a:ext cx="9157549" cy="1005159"/>
            <a:chOff x="0" y="0"/>
            <a:chExt cx="7405056" cy="812800"/>
          </a:xfrm>
        </p:grpSpPr>
        <p:sp>
          <p:nvSpPr>
            <p:cNvPr id="3" name="Freeform 3"/>
            <p:cNvSpPr/>
            <p:nvPr/>
          </p:nvSpPr>
          <p:spPr>
            <a:xfrm>
              <a:off x="0" y="0"/>
              <a:ext cx="7405057" cy="812800"/>
            </a:xfrm>
            <a:custGeom>
              <a:avLst/>
              <a:gdLst/>
              <a:ahLst/>
              <a:cxnLst/>
              <a:rect l="l" t="t" r="r" b="b"/>
              <a:pathLst>
                <a:path w="7405057" h="812800">
                  <a:moveTo>
                    <a:pt x="84541" y="0"/>
                  </a:moveTo>
                  <a:lnTo>
                    <a:pt x="7320515" y="0"/>
                  </a:lnTo>
                  <a:cubicBezTo>
                    <a:pt x="7367206" y="0"/>
                    <a:pt x="7405057" y="37850"/>
                    <a:pt x="7405057" y="84541"/>
                  </a:cubicBezTo>
                  <a:lnTo>
                    <a:pt x="7405057" y="728259"/>
                  </a:lnTo>
                  <a:cubicBezTo>
                    <a:pt x="7405057" y="774950"/>
                    <a:pt x="7367206" y="812800"/>
                    <a:pt x="7320515" y="812800"/>
                  </a:cubicBezTo>
                  <a:lnTo>
                    <a:pt x="84541" y="812800"/>
                  </a:lnTo>
                  <a:cubicBezTo>
                    <a:pt x="37850" y="812800"/>
                    <a:pt x="0" y="774950"/>
                    <a:pt x="0" y="728259"/>
                  </a:cubicBezTo>
                  <a:lnTo>
                    <a:pt x="0" y="84541"/>
                  </a:lnTo>
                  <a:cubicBezTo>
                    <a:pt x="0" y="37850"/>
                    <a:pt x="37850" y="0"/>
                    <a:pt x="84541" y="0"/>
                  </a:cubicBezTo>
                  <a:close/>
                </a:path>
              </a:pathLst>
            </a:custGeom>
            <a:solidFill>
              <a:srgbClr val="ED1768"/>
            </a:solidFill>
          </p:spPr>
          <p:txBody>
            <a:bodyPr/>
            <a:lstStyle/>
            <a:p>
              <a:endParaRPr lang="en-US"/>
            </a:p>
          </p:txBody>
        </p:sp>
        <p:sp>
          <p:nvSpPr>
            <p:cNvPr id="4" name="TextBox 4"/>
            <p:cNvSpPr txBox="1"/>
            <p:nvPr/>
          </p:nvSpPr>
          <p:spPr>
            <a:xfrm>
              <a:off x="0" y="-28575"/>
              <a:ext cx="7405056" cy="841375"/>
            </a:xfrm>
            <a:prstGeom prst="rect">
              <a:avLst/>
            </a:prstGeom>
          </p:spPr>
          <p:txBody>
            <a:bodyPr lIns="50800" tIns="50800" rIns="50800" bIns="50800" rtlCol="0" anchor="ctr"/>
            <a:lstStyle/>
            <a:p>
              <a:pPr algn="ctr">
                <a:lnSpc>
                  <a:spcPts val="2593"/>
                </a:lnSpc>
              </a:pPr>
              <a:endParaRPr/>
            </a:p>
          </p:txBody>
        </p:sp>
      </p:grpSp>
      <p:grpSp>
        <p:nvGrpSpPr>
          <p:cNvPr id="5" name="Group 5"/>
          <p:cNvGrpSpPr/>
          <p:nvPr/>
        </p:nvGrpSpPr>
        <p:grpSpPr>
          <a:xfrm>
            <a:off x="4357648" y="4836364"/>
            <a:ext cx="9157549" cy="1005159"/>
            <a:chOff x="0" y="0"/>
            <a:chExt cx="7405056" cy="812800"/>
          </a:xfrm>
        </p:grpSpPr>
        <p:sp>
          <p:nvSpPr>
            <p:cNvPr id="6" name="Freeform 6"/>
            <p:cNvSpPr/>
            <p:nvPr/>
          </p:nvSpPr>
          <p:spPr>
            <a:xfrm>
              <a:off x="0" y="0"/>
              <a:ext cx="7405057" cy="812800"/>
            </a:xfrm>
            <a:custGeom>
              <a:avLst/>
              <a:gdLst/>
              <a:ahLst/>
              <a:cxnLst/>
              <a:rect l="l" t="t" r="r" b="b"/>
              <a:pathLst>
                <a:path w="7405057" h="812800">
                  <a:moveTo>
                    <a:pt x="84541" y="0"/>
                  </a:moveTo>
                  <a:lnTo>
                    <a:pt x="7320515" y="0"/>
                  </a:lnTo>
                  <a:cubicBezTo>
                    <a:pt x="7367206" y="0"/>
                    <a:pt x="7405057" y="37850"/>
                    <a:pt x="7405057" y="84541"/>
                  </a:cubicBezTo>
                  <a:lnTo>
                    <a:pt x="7405057" y="728259"/>
                  </a:lnTo>
                  <a:cubicBezTo>
                    <a:pt x="7405057" y="774950"/>
                    <a:pt x="7367206" y="812800"/>
                    <a:pt x="7320515" y="812800"/>
                  </a:cubicBezTo>
                  <a:lnTo>
                    <a:pt x="84541" y="812800"/>
                  </a:lnTo>
                  <a:cubicBezTo>
                    <a:pt x="37850" y="812800"/>
                    <a:pt x="0" y="774950"/>
                    <a:pt x="0" y="728259"/>
                  </a:cubicBezTo>
                  <a:lnTo>
                    <a:pt x="0" y="84541"/>
                  </a:lnTo>
                  <a:cubicBezTo>
                    <a:pt x="0" y="37850"/>
                    <a:pt x="37850" y="0"/>
                    <a:pt x="84541" y="0"/>
                  </a:cubicBezTo>
                  <a:close/>
                </a:path>
              </a:pathLst>
            </a:custGeom>
            <a:solidFill>
              <a:srgbClr val="FF914D"/>
            </a:solidFill>
          </p:spPr>
          <p:txBody>
            <a:bodyPr/>
            <a:lstStyle/>
            <a:p>
              <a:endParaRPr lang="en-US"/>
            </a:p>
          </p:txBody>
        </p:sp>
        <p:sp>
          <p:nvSpPr>
            <p:cNvPr id="7" name="TextBox 7"/>
            <p:cNvSpPr txBox="1"/>
            <p:nvPr/>
          </p:nvSpPr>
          <p:spPr>
            <a:xfrm>
              <a:off x="0" y="-28575"/>
              <a:ext cx="7405056" cy="841375"/>
            </a:xfrm>
            <a:prstGeom prst="rect">
              <a:avLst/>
            </a:prstGeom>
          </p:spPr>
          <p:txBody>
            <a:bodyPr lIns="50800" tIns="50800" rIns="50800" bIns="50800" rtlCol="0" anchor="ctr"/>
            <a:lstStyle/>
            <a:p>
              <a:pPr algn="ctr">
                <a:lnSpc>
                  <a:spcPts val="2593"/>
                </a:lnSpc>
              </a:pPr>
              <a:endParaRPr/>
            </a:p>
          </p:txBody>
        </p:sp>
      </p:grpSp>
      <p:grpSp>
        <p:nvGrpSpPr>
          <p:cNvPr id="8" name="Group 8"/>
          <p:cNvGrpSpPr/>
          <p:nvPr/>
        </p:nvGrpSpPr>
        <p:grpSpPr>
          <a:xfrm>
            <a:off x="4357648" y="6104861"/>
            <a:ext cx="9157549" cy="1005159"/>
            <a:chOff x="0" y="0"/>
            <a:chExt cx="7405056" cy="812800"/>
          </a:xfrm>
        </p:grpSpPr>
        <p:sp>
          <p:nvSpPr>
            <p:cNvPr id="9" name="Freeform 9"/>
            <p:cNvSpPr/>
            <p:nvPr/>
          </p:nvSpPr>
          <p:spPr>
            <a:xfrm>
              <a:off x="0" y="0"/>
              <a:ext cx="7405057" cy="812800"/>
            </a:xfrm>
            <a:custGeom>
              <a:avLst/>
              <a:gdLst/>
              <a:ahLst/>
              <a:cxnLst/>
              <a:rect l="l" t="t" r="r" b="b"/>
              <a:pathLst>
                <a:path w="7405057" h="812800">
                  <a:moveTo>
                    <a:pt x="84541" y="0"/>
                  </a:moveTo>
                  <a:lnTo>
                    <a:pt x="7320515" y="0"/>
                  </a:lnTo>
                  <a:cubicBezTo>
                    <a:pt x="7367206" y="0"/>
                    <a:pt x="7405057" y="37850"/>
                    <a:pt x="7405057" y="84541"/>
                  </a:cubicBezTo>
                  <a:lnTo>
                    <a:pt x="7405057" y="728259"/>
                  </a:lnTo>
                  <a:cubicBezTo>
                    <a:pt x="7405057" y="774950"/>
                    <a:pt x="7367206" y="812800"/>
                    <a:pt x="7320515" y="812800"/>
                  </a:cubicBezTo>
                  <a:lnTo>
                    <a:pt x="84541" y="812800"/>
                  </a:lnTo>
                  <a:cubicBezTo>
                    <a:pt x="37850" y="812800"/>
                    <a:pt x="0" y="774950"/>
                    <a:pt x="0" y="728259"/>
                  </a:cubicBezTo>
                  <a:lnTo>
                    <a:pt x="0" y="84541"/>
                  </a:lnTo>
                  <a:cubicBezTo>
                    <a:pt x="0" y="37850"/>
                    <a:pt x="37850" y="0"/>
                    <a:pt x="84541" y="0"/>
                  </a:cubicBezTo>
                  <a:close/>
                </a:path>
              </a:pathLst>
            </a:custGeom>
            <a:solidFill>
              <a:srgbClr val="6EADC1"/>
            </a:solidFill>
          </p:spPr>
          <p:txBody>
            <a:bodyPr/>
            <a:lstStyle/>
            <a:p>
              <a:endParaRPr lang="en-US"/>
            </a:p>
          </p:txBody>
        </p:sp>
        <p:sp>
          <p:nvSpPr>
            <p:cNvPr id="10" name="TextBox 10"/>
            <p:cNvSpPr txBox="1"/>
            <p:nvPr/>
          </p:nvSpPr>
          <p:spPr>
            <a:xfrm>
              <a:off x="0" y="-28575"/>
              <a:ext cx="7405056" cy="841375"/>
            </a:xfrm>
            <a:prstGeom prst="rect">
              <a:avLst/>
            </a:prstGeom>
          </p:spPr>
          <p:txBody>
            <a:bodyPr lIns="50800" tIns="50800" rIns="50800" bIns="50800" rtlCol="0" anchor="ctr"/>
            <a:lstStyle/>
            <a:p>
              <a:pPr algn="ctr">
                <a:lnSpc>
                  <a:spcPts val="2593"/>
                </a:lnSpc>
              </a:pPr>
              <a:endParaRPr/>
            </a:p>
          </p:txBody>
        </p:sp>
      </p:grpSp>
      <p:grpSp>
        <p:nvGrpSpPr>
          <p:cNvPr id="11" name="Group 11"/>
          <p:cNvGrpSpPr/>
          <p:nvPr/>
        </p:nvGrpSpPr>
        <p:grpSpPr>
          <a:xfrm>
            <a:off x="4357648" y="7373357"/>
            <a:ext cx="9157549" cy="1005159"/>
            <a:chOff x="0" y="0"/>
            <a:chExt cx="7405056" cy="812800"/>
          </a:xfrm>
        </p:grpSpPr>
        <p:sp>
          <p:nvSpPr>
            <p:cNvPr id="12" name="Freeform 12"/>
            <p:cNvSpPr/>
            <p:nvPr/>
          </p:nvSpPr>
          <p:spPr>
            <a:xfrm>
              <a:off x="0" y="0"/>
              <a:ext cx="7405057" cy="812800"/>
            </a:xfrm>
            <a:custGeom>
              <a:avLst/>
              <a:gdLst/>
              <a:ahLst/>
              <a:cxnLst/>
              <a:rect l="l" t="t" r="r" b="b"/>
              <a:pathLst>
                <a:path w="7405057" h="812800">
                  <a:moveTo>
                    <a:pt x="84541" y="0"/>
                  </a:moveTo>
                  <a:lnTo>
                    <a:pt x="7320515" y="0"/>
                  </a:lnTo>
                  <a:cubicBezTo>
                    <a:pt x="7367206" y="0"/>
                    <a:pt x="7405057" y="37850"/>
                    <a:pt x="7405057" y="84541"/>
                  </a:cubicBezTo>
                  <a:lnTo>
                    <a:pt x="7405057" y="728259"/>
                  </a:lnTo>
                  <a:cubicBezTo>
                    <a:pt x="7405057" y="774950"/>
                    <a:pt x="7367206" y="812800"/>
                    <a:pt x="7320515" y="812800"/>
                  </a:cubicBezTo>
                  <a:lnTo>
                    <a:pt x="84541" y="812800"/>
                  </a:lnTo>
                  <a:cubicBezTo>
                    <a:pt x="37850" y="812800"/>
                    <a:pt x="0" y="774950"/>
                    <a:pt x="0" y="728259"/>
                  </a:cubicBezTo>
                  <a:lnTo>
                    <a:pt x="0" y="84541"/>
                  </a:lnTo>
                  <a:cubicBezTo>
                    <a:pt x="0" y="37850"/>
                    <a:pt x="37850" y="0"/>
                    <a:pt x="84541" y="0"/>
                  </a:cubicBezTo>
                  <a:close/>
                </a:path>
              </a:pathLst>
            </a:custGeom>
            <a:solidFill>
              <a:srgbClr val="C1FF72"/>
            </a:solidFill>
          </p:spPr>
          <p:txBody>
            <a:bodyPr/>
            <a:lstStyle/>
            <a:p>
              <a:endParaRPr lang="en-US"/>
            </a:p>
          </p:txBody>
        </p:sp>
        <p:sp>
          <p:nvSpPr>
            <p:cNvPr id="13" name="TextBox 13"/>
            <p:cNvSpPr txBox="1"/>
            <p:nvPr/>
          </p:nvSpPr>
          <p:spPr>
            <a:xfrm>
              <a:off x="0" y="-28575"/>
              <a:ext cx="7405056" cy="841375"/>
            </a:xfrm>
            <a:prstGeom prst="rect">
              <a:avLst/>
            </a:prstGeom>
          </p:spPr>
          <p:txBody>
            <a:bodyPr lIns="50800" tIns="50800" rIns="50800" bIns="50800" rtlCol="0" anchor="ctr"/>
            <a:lstStyle/>
            <a:p>
              <a:pPr algn="ctr">
                <a:lnSpc>
                  <a:spcPts val="2593"/>
                </a:lnSpc>
              </a:pPr>
              <a:endParaRPr/>
            </a:p>
          </p:txBody>
        </p:sp>
      </p:grpSp>
      <p:grpSp>
        <p:nvGrpSpPr>
          <p:cNvPr id="14" name="Group 14"/>
          <p:cNvGrpSpPr/>
          <p:nvPr/>
        </p:nvGrpSpPr>
        <p:grpSpPr>
          <a:xfrm>
            <a:off x="4357648" y="8641853"/>
            <a:ext cx="9157549" cy="1005159"/>
            <a:chOff x="0" y="0"/>
            <a:chExt cx="7405056" cy="812800"/>
          </a:xfrm>
        </p:grpSpPr>
        <p:sp>
          <p:nvSpPr>
            <p:cNvPr id="15" name="Freeform 15"/>
            <p:cNvSpPr/>
            <p:nvPr/>
          </p:nvSpPr>
          <p:spPr>
            <a:xfrm>
              <a:off x="0" y="0"/>
              <a:ext cx="7405057" cy="812800"/>
            </a:xfrm>
            <a:custGeom>
              <a:avLst/>
              <a:gdLst/>
              <a:ahLst/>
              <a:cxnLst/>
              <a:rect l="l" t="t" r="r" b="b"/>
              <a:pathLst>
                <a:path w="7405057" h="812800">
                  <a:moveTo>
                    <a:pt x="84541" y="0"/>
                  </a:moveTo>
                  <a:lnTo>
                    <a:pt x="7320515" y="0"/>
                  </a:lnTo>
                  <a:cubicBezTo>
                    <a:pt x="7367206" y="0"/>
                    <a:pt x="7405057" y="37850"/>
                    <a:pt x="7405057" y="84541"/>
                  </a:cubicBezTo>
                  <a:lnTo>
                    <a:pt x="7405057" y="728259"/>
                  </a:lnTo>
                  <a:cubicBezTo>
                    <a:pt x="7405057" y="774950"/>
                    <a:pt x="7367206" y="812800"/>
                    <a:pt x="7320515" y="812800"/>
                  </a:cubicBezTo>
                  <a:lnTo>
                    <a:pt x="84541" y="812800"/>
                  </a:lnTo>
                  <a:cubicBezTo>
                    <a:pt x="37850" y="812800"/>
                    <a:pt x="0" y="774950"/>
                    <a:pt x="0" y="728259"/>
                  </a:cubicBezTo>
                  <a:lnTo>
                    <a:pt x="0" y="84541"/>
                  </a:lnTo>
                  <a:cubicBezTo>
                    <a:pt x="0" y="37850"/>
                    <a:pt x="37850" y="0"/>
                    <a:pt x="84541" y="0"/>
                  </a:cubicBezTo>
                  <a:close/>
                </a:path>
              </a:pathLst>
            </a:custGeom>
            <a:solidFill>
              <a:srgbClr val="F6C2D6"/>
            </a:solidFill>
          </p:spPr>
          <p:txBody>
            <a:bodyPr/>
            <a:lstStyle/>
            <a:p>
              <a:endParaRPr lang="en-US"/>
            </a:p>
          </p:txBody>
        </p:sp>
        <p:sp>
          <p:nvSpPr>
            <p:cNvPr id="16" name="TextBox 16"/>
            <p:cNvSpPr txBox="1"/>
            <p:nvPr/>
          </p:nvSpPr>
          <p:spPr>
            <a:xfrm>
              <a:off x="0" y="-28575"/>
              <a:ext cx="7405056" cy="841375"/>
            </a:xfrm>
            <a:prstGeom prst="rect">
              <a:avLst/>
            </a:prstGeom>
          </p:spPr>
          <p:txBody>
            <a:bodyPr lIns="50800" tIns="50800" rIns="50800" bIns="50800" rtlCol="0" anchor="ctr"/>
            <a:lstStyle/>
            <a:p>
              <a:pPr algn="ctr">
                <a:lnSpc>
                  <a:spcPts val="2593"/>
                </a:lnSpc>
              </a:pPr>
              <a:endParaRPr/>
            </a:p>
          </p:txBody>
        </p:sp>
      </p:grpSp>
      <p:sp>
        <p:nvSpPr>
          <p:cNvPr id="17" name="TextBox 17"/>
          <p:cNvSpPr txBox="1"/>
          <p:nvPr/>
        </p:nvSpPr>
        <p:spPr>
          <a:xfrm>
            <a:off x="3409106" y="770557"/>
            <a:ext cx="11469787" cy="1018303"/>
          </a:xfrm>
          <a:prstGeom prst="rect">
            <a:avLst/>
          </a:prstGeom>
        </p:spPr>
        <p:txBody>
          <a:bodyPr lIns="0" tIns="0" rIns="0" bIns="0" rtlCol="0" anchor="t">
            <a:spAutoFit/>
          </a:bodyPr>
          <a:lstStyle/>
          <a:p>
            <a:pPr algn="ctr">
              <a:lnSpc>
                <a:spcPts val="8448"/>
              </a:lnSpc>
              <a:spcBef>
                <a:spcPct val="0"/>
              </a:spcBef>
            </a:pPr>
            <a:r>
              <a:rPr lang="en-US" sz="6034" b="1" spc="-247">
                <a:solidFill>
                  <a:srgbClr val="343539"/>
                </a:solidFill>
                <a:latin typeface="Ibarra Real Nova Bold"/>
                <a:ea typeface="Ibarra Real Nova Bold"/>
                <a:cs typeface="Ibarra Real Nova Bold"/>
                <a:sym typeface="Ibarra Real Nova Bold"/>
              </a:rPr>
              <a:t>WHAT ARE BURDEN COSTS?</a:t>
            </a:r>
          </a:p>
        </p:txBody>
      </p:sp>
      <p:sp>
        <p:nvSpPr>
          <p:cNvPr id="18" name="TextBox 18"/>
          <p:cNvSpPr txBox="1"/>
          <p:nvPr/>
        </p:nvSpPr>
        <p:spPr>
          <a:xfrm>
            <a:off x="6057953" y="5016626"/>
            <a:ext cx="7302036" cy="572062"/>
          </a:xfrm>
          <a:prstGeom prst="rect">
            <a:avLst/>
          </a:prstGeom>
        </p:spPr>
        <p:txBody>
          <a:bodyPr lIns="0" tIns="0" rIns="0" bIns="0" rtlCol="0" anchor="t">
            <a:spAutoFit/>
          </a:bodyPr>
          <a:lstStyle/>
          <a:p>
            <a:pPr algn="l">
              <a:lnSpc>
                <a:spcPts val="4651"/>
              </a:lnSpc>
              <a:spcBef>
                <a:spcPct val="0"/>
              </a:spcBef>
            </a:pPr>
            <a:r>
              <a:rPr lang="en-US" sz="3322" b="1">
                <a:solidFill>
                  <a:srgbClr val="343539"/>
                </a:solidFill>
                <a:latin typeface="Ibarra Real Nova Bold"/>
                <a:ea typeface="Ibarra Real Nova Bold"/>
                <a:cs typeface="Ibarra Real Nova Bold"/>
                <a:sym typeface="Ibarra Real Nova Bold"/>
              </a:rPr>
              <a:t>WORKERS COMPENSATION</a:t>
            </a:r>
          </a:p>
        </p:txBody>
      </p:sp>
      <p:sp>
        <p:nvSpPr>
          <p:cNvPr id="19" name="TextBox 19"/>
          <p:cNvSpPr txBox="1"/>
          <p:nvPr/>
        </p:nvSpPr>
        <p:spPr>
          <a:xfrm>
            <a:off x="5614132" y="6285123"/>
            <a:ext cx="7302036" cy="572062"/>
          </a:xfrm>
          <a:prstGeom prst="rect">
            <a:avLst/>
          </a:prstGeom>
        </p:spPr>
        <p:txBody>
          <a:bodyPr lIns="0" tIns="0" rIns="0" bIns="0" rtlCol="0" anchor="t">
            <a:spAutoFit/>
          </a:bodyPr>
          <a:lstStyle/>
          <a:p>
            <a:pPr algn="l">
              <a:lnSpc>
                <a:spcPts val="4651"/>
              </a:lnSpc>
              <a:spcBef>
                <a:spcPct val="0"/>
              </a:spcBef>
            </a:pPr>
            <a:r>
              <a:rPr lang="en-US" sz="3322" b="1">
                <a:solidFill>
                  <a:srgbClr val="343539"/>
                </a:solidFill>
                <a:latin typeface="Ibarra Real Nova Bold"/>
                <a:ea typeface="Ibarra Real Nova Bold"/>
                <a:cs typeface="Ibarra Real Nova Bold"/>
                <a:sym typeface="Ibarra Real Nova Bold"/>
              </a:rPr>
              <a:t>TRAINING AND DEVELOPMENT</a:t>
            </a:r>
          </a:p>
        </p:txBody>
      </p:sp>
      <p:sp>
        <p:nvSpPr>
          <p:cNvPr id="20" name="TextBox 20"/>
          <p:cNvSpPr txBox="1"/>
          <p:nvPr/>
        </p:nvSpPr>
        <p:spPr>
          <a:xfrm>
            <a:off x="5614132" y="7550547"/>
            <a:ext cx="7302036" cy="572841"/>
          </a:xfrm>
          <a:prstGeom prst="rect">
            <a:avLst/>
          </a:prstGeom>
        </p:spPr>
        <p:txBody>
          <a:bodyPr lIns="0" tIns="0" rIns="0" bIns="0" rtlCol="0" anchor="t">
            <a:spAutoFit/>
          </a:bodyPr>
          <a:lstStyle/>
          <a:p>
            <a:pPr algn="l">
              <a:lnSpc>
                <a:spcPts val="4651"/>
              </a:lnSpc>
              <a:spcBef>
                <a:spcPct val="0"/>
              </a:spcBef>
            </a:pPr>
            <a:r>
              <a:rPr lang="en-US" sz="3322" b="1">
                <a:solidFill>
                  <a:srgbClr val="343539"/>
                </a:solidFill>
                <a:latin typeface="Ibarra Real Nova Bold"/>
                <a:ea typeface="Ibarra Real Nova Bold"/>
                <a:cs typeface="Ibarra Real Nova Bold"/>
                <a:sym typeface="Ibarra Real Nova Bold"/>
              </a:rPr>
              <a:t>OFFICE SPACE AND EQUIPMENT</a:t>
            </a:r>
          </a:p>
        </p:txBody>
      </p:sp>
      <p:sp>
        <p:nvSpPr>
          <p:cNvPr id="21" name="TextBox 21"/>
          <p:cNvSpPr txBox="1"/>
          <p:nvPr/>
        </p:nvSpPr>
        <p:spPr>
          <a:xfrm>
            <a:off x="7671216" y="8819043"/>
            <a:ext cx="7302036" cy="572062"/>
          </a:xfrm>
          <a:prstGeom prst="rect">
            <a:avLst/>
          </a:prstGeom>
        </p:spPr>
        <p:txBody>
          <a:bodyPr lIns="0" tIns="0" rIns="0" bIns="0" rtlCol="0" anchor="t">
            <a:spAutoFit/>
          </a:bodyPr>
          <a:lstStyle/>
          <a:p>
            <a:pPr algn="l">
              <a:lnSpc>
                <a:spcPts val="4651"/>
              </a:lnSpc>
              <a:spcBef>
                <a:spcPct val="0"/>
              </a:spcBef>
            </a:pPr>
            <a:r>
              <a:rPr lang="en-US" sz="3322" b="1">
                <a:solidFill>
                  <a:srgbClr val="343539"/>
                </a:solidFill>
                <a:latin typeface="Ibarra Real Nova Bold"/>
                <a:ea typeface="Ibarra Real Nova Bold"/>
                <a:cs typeface="Ibarra Real Nova Bold"/>
                <a:sym typeface="Ibarra Real Nova Bold"/>
              </a:rPr>
              <a:t>PAID LEAVE</a:t>
            </a:r>
          </a:p>
        </p:txBody>
      </p:sp>
      <p:grpSp>
        <p:nvGrpSpPr>
          <p:cNvPr id="22" name="Group 22"/>
          <p:cNvGrpSpPr/>
          <p:nvPr/>
        </p:nvGrpSpPr>
        <p:grpSpPr>
          <a:xfrm>
            <a:off x="4357648" y="2303210"/>
            <a:ext cx="9157549" cy="1005159"/>
            <a:chOff x="0" y="0"/>
            <a:chExt cx="7405056" cy="812800"/>
          </a:xfrm>
        </p:grpSpPr>
        <p:sp>
          <p:nvSpPr>
            <p:cNvPr id="23" name="Freeform 23"/>
            <p:cNvSpPr/>
            <p:nvPr/>
          </p:nvSpPr>
          <p:spPr>
            <a:xfrm>
              <a:off x="0" y="0"/>
              <a:ext cx="7405057" cy="812800"/>
            </a:xfrm>
            <a:custGeom>
              <a:avLst/>
              <a:gdLst/>
              <a:ahLst/>
              <a:cxnLst/>
              <a:rect l="l" t="t" r="r" b="b"/>
              <a:pathLst>
                <a:path w="7405057" h="812800">
                  <a:moveTo>
                    <a:pt x="84541" y="0"/>
                  </a:moveTo>
                  <a:lnTo>
                    <a:pt x="7320515" y="0"/>
                  </a:lnTo>
                  <a:cubicBezTo>
                    <a:pt x="7367206" y="0"/>
                    <a:pt x="7405057" y="37850"/>
                    <a:pt x="7405057" y="84541"/>
                  </a:cubicBezTo>
                  <a:lnTo>
                    <a:pt x="7405057" y="728259"/>
                  </a:lnTo>
                  <a:cubicBezTo>
                    <a:pt x="7405057" y="774950"/>
                    <a:pt x="7367206" y="812800"/>
                    <a:pt x="7320515" y="812800"/>
                  </a:cubicBezTo>
                  <a:lnTo>
                    <a:pt x="84541" y="812800"/>
                  </a:lnTo>
                  <a:cubicBezTo>
                    <a:pt x="37850" y="812800"/>
                    <a:pt x="0" y="774950"/>
                    <a:pt x="0" y="728259"/>
                  </a:cubicBezTo>
                  <a:lnTo>
                    <a:pt x="0" y="84541"/>
                  </a:lnTo>
                  <a:cubicBezTo>
                    <a:pt x="0" y="37850"/>
                    <a:pt x="37850" y="0"/>
                    <a:pt x="84541" y="0"/>
                  </a:cubicBezTo>
                  <a:close/>
                </a:path>
              </a:pathLst>
            </a:custGeom>
            <a:solidFill>
              <a:srgbClr val="7DECFF"/>
            </a:solidFill>
          </p:spPr>
          <p:txBody>
            <a:bodyPr/>
            <a:lstStyle/>
            <a:p>
              <a:endParaRPr lang="en-US"/>
            </a:p>
          </p:txBody>
        </p:sp>
        <p:sp>
          <p:nvSpPr>
            <p:cNvPr id="24" name="TextBox 24"/>
            <p:cNvSpPr txBox="1"/>
            <p:nvPr/>
          </p:nvSpPr>
          <p:spPr>
            <a:xfrm>
              <a:off x="0" y="-28575"/>
              <a:ext cx="7405056" cy="841375"/>
            </a:xfrm>
            <a:prstGeom prst="rect">
              <a:avLst/>
            </a:prstGeom>
          </p:spPr>
          <p:txBody>
            <a:bodyPr lIns="50800" tIns="50800" rIns="50800" bIns="50800" rtlCol="0" anchor="ctr"/>
            <a:lstStyle/>
            <a:p>
              <a:pPr algn="ctr">
                <a:lnSpc>
                  <a:spcPts val="2593"/>
                </a:lnSpc>
              </a:pPr>
              <a:endParaRPr/>
            </a:p>
          </p:txBody>
        </p:sp>
      </p:grpSp>
      <p:sp>
        <p:nvSpPr>
          <p:cNvPr id="25" name="TextBox 25"/>
          <p:cNvSpPr txBox="1"/>
          <p:nvPr/>
        </p:nvSpPr>
        <p:spPr>
          <a:xfrm>
            <a:off x="5257026" y="2483472"/>
            <a:ext cx="7302036" cy="572062"/>
          </a:xfrm>
          <a:prstGeom prst="rect">
            <a:avLst/>
          </a:prstGeom>
        </p:spPr>
        <p:txBody>
          <a:bodyPr lIns="0" tIns="0" rIns="0" bIns="0" rtlCol="0" anchor="t">
            <a:spAutoFit/>
          </a:bodyPr>
          <a:lstStyle/>
          <a:p>
            <a:pPr algn="ctr">
              <a:lnSpc>
                <a:spcPts val="4651"/>
              </a:lnSpc>
              <a:spcBef>
                <a:spcPct val="0"/>
              </a:spcBef>
            </a:pPr>
            <a:r>
              <a:rPr lang="en-US" sz="3322" b="1">
                <a:solidFill>
                  <a:srgbClr val="343539"/>
                </a:solidFill>
                <a:latin typeface="Ibarra Real Nova Bold"/>
                <a:ea typeface="Ibarra Real Nova Bold"/>
                <a:cs typeface="Ibarra Real Nova Bold"/>
                <a:sym typeface="Ibarra Real Nova Bold"/>
              </a:rPr>
              <a:t>PAYROLL TAXES</a:t>
            </a:r>
          </a:p>
        </p:txBody>
      </p:sp>
      <p:sp>
        <p:nvSpPr>
          <p:cNvPr id="26" name="TextBox 26"/>
          <p:cNvSpPr txBox="1"/>
          <p:nvPr/>
        </p:nvSpPr>
        <p:spPr>
          <a:xfrm>
            <a:off x="5440643" y="3751202"/>
            <a:ext cx="7302036" cy="572062"/>
          </a:xfrm>
          <a:prstGeom prst="rect">
            <a:avLst/>
          </a:prstGeom>
        </p:spPr>
        <p:txBody>
          <a:bodyPr lIns="0" tIns="0" rIns="0" bIns="0" rtlCol="0" anchor="t">
            <a:spAutoFit/>
          </a:bodyPr>
          <a:lstStyle/>
          <a:p>
            <a:pPr algn="ctr">
              <a:lnSpc>
                <a:spcPts val="4651"/>
              </a:lnSpc>
              <a:spcBef>
                <a:spcPct val="0"/>
              </a:spcBef>
            </a:pPr>
            <a:r>
              <a:rPr lang="en-US" sz="3322" b="1">
                <a:solidFill>
                  <a:srgbClr val="343539"/>
                </a:solidFill>
                <a:latin typeface="Ibarra Real Nova Bold"/>
                <a:ea typeface="Ibarra Real Nova Bold"/>
                <a:cs typeface="Ibarra Real Nova Bold"/>
                <a:sym typeface="Ibarra Real Nova Bold"/>
              </a:rPr>
              <a:t>EMPLOYEE BENEFITS</a:t>
            </a:r>
          </a:p>
        </p:txBody>
      </p:sp>
      <p:sp>
        <p:nvSpPr>
          <p:cNvPr id="27" name="Freeform 27"/>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C537"/>
        </a:solidFill>
        <a:effectLst/>
      </p:bgPr>
    </p:bg>
    <p:spTree>
      <p:nvGrpSpPr>
        <p:cNvPr id="1" name=""/>
        <p:cNvGrpSpPr/>
        <p:nvPr/>
      </p:nvGrpSpPr>
      <p:grpSpPr>
        <a:xfrm>
          <a:off x="0" y="0"/>
          <a:ext cx="0" cy="0"/>
          <a:chOff x="0" y="0"/>
          <a:chExt cx="0" cy="0"/>
        </a:xfrm>
      </p:grpSpPr>
      <p:sp>
        <p:nvSpPr>
          <p:cNvPr id="2" name="Freeform 2"/>
          <p:cNvSpPr/>
          <p:nvPr/>
        </p:nvSpPr>
        <p:spPr>
          <a:xfrm>
            <a:off x="-269661" y="0"/>
            <a:ext cx="18707638" cy="10406124"/>
          </a:xfrm>
          <a:custGeom>
            <a:avLst/>
            <a:gdLst/>
            <a:ahLst/>
            <a:cxnLst/>
            <a:rect l="l" t="t" r="r" b="b"/>
            <a:pathLst>
              <a:path w="18707638" h="10406124">
                <a:moveTo>
                  <a:pt x="0" y="0"/>
                </a:moveTo>
                <a:lnTo>
                  <a:pt x="18707638" y="0"/>
                </a:lnTo>
                <a:lnTo>
                  <a:pt x="18707638" y="10406124"/>
                </a:lnTo>
                <a:lnTo>
                  <a:pt x="0" y="1040612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61144" y="405958"/>
            <a:ext cx="12965712" cy="1762080"/>
            <a:chOff x="0" y="0"/>
            <a:chExt cx="3645796" cy="495475"/>
          </a:xfrm>
        </p:grpSpPr>
        <p:sp>
          <p:nvSpPr>
            <p:cNvPr id="3" name="Freeform 3"/>
            <p:cNvSpPr/>
            <p:nvPr/>
          </p:nvSpPr>
          <p:spPr>
            <a:xfrm>
              <a:off x="0" y="0"/>
              <a:ext cx="3645796" cy="495475"/>
            </a:xfrm>
            <a:custGeom>
              <a:avLst/>
              <a:gdLst/>
              <a:ahLst/>
              <a:cxnLst/>
              <a:rect l="l" t="t" r="r" b="b"/>
              <a:pathLst>
                <a:path w="3645796" h="495475">
                  <a:moveTo>
                    <a:pt x="0" y="0"/>
                  </a:moveTo>
                  <a:lnTo>
                    <a:pt x="3645796" y="0"/>
                  </a:lnTo>
                  <a:lnTo>
                    <a:pt x="3645796" y="495475"/>
                  </a:lnTo>
                  <a:lnTo>
                    <a:pt x="0" y="495475"/>
                  </a:lnTo>
                  <a:close/>
                </a:path>
              </a:pathLst>
            </a:custGeom>
            <a:solidFill>
              <a:srgbClr val="7DECFF"/>
            </a:solidFill>
          </p:spPr>
          <p:txBody>
            <a:bodyPr/>
            <a:lstStyle/>
            <a:p>
              <a:endParaRPr lang="en-US"/>
            </a:p>
          </p:txBody>
        </p:sp>
        <p:sp>
          <p:nvSpPr>
            <p:cNvPr id="4" name="TextBox 4"/>
            <p:cNvSpPr txBox="1"/>
            <p:nvPr/>
          </p:nvSpPr>
          <p:spPr>
            <a:xfrm>
              <a:off x="0" y="-28575"/>
              <a:ext cx="3645796" cy="524050"/>
            </a:xfrm>
            <a:prstGeom prst="rect">
              <a:avLst/>
            </a:prstGeom>
          </p:spPr>
          <p:txBody>
            <a:bodyPr lIns="50800" tIns="50800" rIns="50800" bIns="50800" rtlCol="0" anchor="ctr"/>
            <a:lstStyle/>
            <a:p>
              <a:pPr algn="ctr">
                <a:lnSpc>
                  <a:spcPts val="1960"/>
                </a:lnSpc>
                <a:spcBef>
                  <a:spcPct val="0"/>
                </a:spcBef>
              </a:pPr>
              <a:endParaRPr/>
            </a:p>
          </p:txBody>
        </p:sp>
      </p:grpSp>
      <p:graphicFrame>
        <p:nvGraphicFramePr>
          <p:cNvPr id="5" name="Table 5"/>
          <p:cNvGraphicFramePr>
            <a:graphicFrameLocks noGrp="1"/>
          </p:cNvGraphicFramePr>
          <p:nvPr/>
        </p:nvGraphicFramePr>
        <p:xfrm>
          <a:off x="2664085" y="2444100"/>
          <a:ext cx="12965712" cy="7297973"/>
        </p:xfrm>
        <a:graphic>
          <a:graphicData uri="http://schemas.openxmlformats.org/drawingml/2006/table">
            <a:tbl>
              <a:tblPr/>
              <a:tblGrid>
                <a:gridCol w="3450100">
                  <a:extLst>
                    <a:ext uri="{9D8B030D-6E8A-4147-A177-3AD203B41FA5}">
                      <a16:colId xmlns:a16="http://schemas.microsoft.com/office/drawing/2014/main" val="20000"/>
                    </a:ext>
                  </a:extLst>
                </a:gridCol>
                <a:gridCol w="2379187">
                  <a:extLst>
                    <a:ext uri="{9D8B030D-6E8A-4147-A177-3AD203B41FA5}">
                      <a16:colId xmlns:a16="http://schemas.microsoft.com/office/drawing/2014/main" val="20001"/>
                    </a:ext>
                  </a:extLst>
                </a:gridCol>
                <a:gridCol w="2379187">
                  <a:extLst>
                    <a:ext uri="{9D8B030D-6E8A-4147-A177-3AD203B41FA5}">
                      <a16:colId xmlns:a16="http://schemas.microsoft.com/office/drawing/2014/main" val="20002"/>
                    </a:ext>
                  </a:extLst>
                </a:gridCol>
                <a:gridCol w="2379187">
                  <a:extLst>
                    <a:ext uri="{9D8B030D-6E8A-4147-A177-3AD203B41FA5}">
                      <a16:colId xmlns:a16="http://schemas.microsoft.com/office/drawing/2014/main" val="20003"/>
                    </a:ext>
                  </a:extLst>
                </a:gridCol>
                <a:gridCol w="2378051">
                  <a:extLst>
                    <a:ext uri="{9D8B030D-6E8A-4147-A177-3AD203B41FA5}">
                      <a16:colId xmlns:a16="http://schemas.microsoft.com/office/drawing/2014/main" val="20004"/>
                    </a:ext>
                  </a:extLst>
                </a:gridCol>
              </a:tblGrid>
              <a:tr h="1939871">
                <a:tc>
                  <a:txBody>
                    <a:bodyPr/>
                    <a:lstStyle/>
                    <a:p>
                      <a:pPr algn="ctr">
                        <a:lnSpc>
                          <a:spcPts val="2612"/>
                        </a:lnSpc>
                        <a:defRPr/>
                      </a:pPr>
                      <a:r>
                        <a:rPr lang="en-US" sz="1866" b="1">
                          <a:solidFill>
                            <a:srgbClr val="FFFFFF"/>
                          </a:solidFill>
                          <a:latin typeface="Montserrat Bold"/>
                          <a:ea typeface="Montserrat Bold"/>
                          <a:cs typeface="Montserrat Bold"/>
                          <a:sym typeface="Montserrat Bold"/>
                        </a:rPr>
                        <a:t>POSITION</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2411"/>
                        </a:lnSpc>
                        <a:defRPr/>
                      </a:pPr>
                      <a:r>
                        <a:rPr lang="en-US" sz="1722" b="1">
                          <a:solidFill>
                            <a:srgbClr val="FFFFFF"/>
                          </a:solidFill>
                          <a:latin typeface="Montserrat Bold"/>
                          <a:ea typeface="Montserrat Bold"/>
                          <a:cs typeface="Montserrat Bold"/>
                          <a:sym typeface="Montserrat Bold"/>
                        </a:rPr>
                        <a:t>SALARY PER INDIVIDUAL HIRE</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2411"/>
                        </a:lnSpc>
                        <a:defRPr/>
                      </a:pPr>
                      <a:r>
                        <a:rPr lang="en-US" sz="1722" b="1">
                          <a:solidFill>
                            <a:srgbClr val="FFFFFF"/>
                          </a:solidFill>
                          <a:latin typeface="Montserrat Bold"/>
                          <a:ea typeface="Montserrat Bold"/>
                          <a:cs typeface="Montserrat Bold"/>
                          <a:sym typeface="Montserrat Bold"/>
                        </a:rPr>
                        <a:t>INSIGHT GLOBAL FEES</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2411"/>
                        </a:lnSpc>
                        <a:defRPr/>
                      </a:pPr>
                      <a:r>
                        <a:rPr lang="en-US" sz="1722" b="1">
                          <a:solidFill>
                            <a:srgbClr val="FFFFFF"/>
                          </a:solidFill>
                          <a:latin typeface="Montserrat Bold"/>
                          <a:ea typeface="Montserrat Bold"/>
                          <a:cs typeface="Montserrat Bold"/>
                          <a:sym typeface="Montserrat Bold"/>
                        </a:rPr>
                        <a:t>TOTAL HIRING SPEND PER EMPLOYEE</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2411"/>
                        </a:lnSpc>
                        <a:defRPr/>
                      </a:pPr>
                      <a:r>
                        <a:rPr lang="en-US" sz="1722" b="1">
                          <a:solidFill>
                            <a:srgbClr val="FFFFFF"/>
                          </a:solidFill>
                          <a:latin typeface="Montserrat Bold"/>
                          <a:ea typeface="Montserrat Bold"/>
                          <a:cs typeface="Montserrat Bold"/>
                          <a:sym typeface="Montserrat Bold"/>
                        </a:rPr>
                        <a:t>TOTAL FOR ALL EMPLOYEES</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extLst>
                  <a:ext uri="{0D108BD9-81ED-4DB2-BD59-A6C34878D82A}">
                    <a16:rowId xmlns:a16="http://schemas.microsoft.com/office/drawing/2014/main" val="10000"/>
                  </a:ext>
                </a:extLst>
              </a:tr>
              <a:tr h="897083">
                <a:tc>
                  <a:txBody>
                    <a:bodyPr/>
                    <a:lstStyle/>
                    <a:p>
                      <a:pPr algn="ctr">
                        <a:lnSpc>
                          <a:spcPts val="2210"/>
                        </a:lnSpc>
                        <a:defRPr/>
                      </a:pPr>
                      <a:r>
                        <a:rPr lang="en-US" sz="1579" b="1">
                          <a:solidFill>
                            <a:srgbClr val="000000"/>
                          </a:solidFill>
                          <a:latin typeface="Montserrat Bold"/>
                          <a:ea typeface="Montserrat Bold"/>
                          <a:cs typeface="Montserrat Bold"/>
                          <a:sym typeface="Montserrat Bold"/>
                        </a:rPr>
                        <a:t>DATA ANALYSTS</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$70,000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12%</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$78,400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$548,800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extLst>
                  <a:ext uri="{0D108BD9-81ED-4DB2-BD59-A6C34878D82A}">
                    <a16:rowId xmlns:a16="http://schemas.microsoft.com/office/drawing/2014/main" val="10001"/>
                  </a:ext>
                </a:extLst>
              </a:tr>
              <a:tr h="897083">
                <a:tc>
                  <a:txBody>
                    <a:bodyPr/>
                    <a:lstStyle/>
                    <a:p>
                      <a:pPr algn="ctr">
                        <a:lnSpc>
                          <a:spcPts val="2210"/>
                        </a:lnSpc>
                        <a:defRPr/>
                      </a:pPr>
                      <a:r>
                        <a:rPr lang="en-US" sz="1579" b="1">
                          <a:solidFill>
                            <a:srgbClr val="000000"/>
                          </a:solidFill>
                          <a:latin typeface="Montserrat Bold"/>
                          <a:ea typeface="Montserrat Bold"/>
                          <a:cs typeface="Montserrat Bold"/>
                          <a:sym typeface="Montserrat Bold"/>
                        </a:rPr>
                        <a:t>BUSINESS ANALYSTS</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$90,000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12%</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$100,800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$1,008,000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extLst>
                  <a:ext uri="{0D108BD9-81ED-4DB2-BD59-A6C34878D82A}">
                    <a16:rowId xmlns:a16="http://schemas.microsoft.com/office/drawing/2014/main" val="10002"/>
                  </a:ext>
                </a:extLst>
              </a:tr>
              <a:tr h="1126125">
                <a:tc>
                  <a:txBody>
                    <a:bodyPr/>
                    <a:lstStyle/>
                    <a:p>
                      <a:pPr algn="ctr">
                        <a:lnSpc>
                          <a:spcPts val="2210"/>
                        </a:lnSpc>
                        <a:defRPr/>
                      </a:pPr>
                      <a:r>
                        <a:rPr lang="en-US" sz="1579" b="1">
                          <a:solidFill>
                            <a:srgbClr val="000000"/>
                          </a:solidFill>
                          <a:latin typeface="Montserrat Bold"/>
                          <a:ea typeface="Montserrat Bold"/>
                          <a:cs typeface="Montserrat Bold"/>
                          <a:sym typeface="Montserrat Bold"/>
                        </a:rPr>
                        <a:t>QUALITY ASSURANCE SPECIALIST </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813"/>
                        </a:lnSpc>
                        <a:defRPr/>
                      </a:pPr>
                      <a:r>
                        <a:rPr lang="en-US" sz="2009" b="1">
                          <a:solidFill>
                            <a:srgbClr val="000000"/>
                          </a:solidFill>
                          <a:latin typeface="Arimo Bold"/>
                          <a:ea typeface="Arimo Bold"/>
                          <a:cs typeface="Arimo Bold"/>
                          <a:sym typeface="Arimo Bold"/>
                        </a:rPr>
                        <a:t>$70,000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FFFFFF"/>
                    </a:solidFill>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12%</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$78,400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$392,000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extLst>
                  <a:ext uri="{0D108BD9-81ED-4DB2-BD59-A6C34878D82A}">
                    <a16:rowId xmlns:a16="http://schemas.microsoft.com/office/drawing/2014/main" val="10003"/>
                  </a:ext>
                </a:extLst>
              </a:tr>
              <a:tr h="1244882">
                <a:tc>
                  <a:txBody>
                    <a:bodyPr/>
                    <a:lstStyle/>
                    <a:p>
                      <a:pPr algn="ctr">
                        <a:lnSpc>
                          <a:spcPts val="2210"/>
                        </a:lnSpc>
                        <a:defRPr/>
                      </a:pPr>
                      <a:r>
                        <a:rPr lang="en-US" sz="1579" b="1">
                          <a:solidFill>
                            <a:srgbClr val="000000"/>
                          </a:solidFill>
                          <a:latin typeface="Montserrat Bold"/>
                          <a:ea typeface="Montserrat Bold"/>
                          <a:cs typeface="Montserrat Bold"/>
                          <a:sym typeface="Montserrat Bold"/>
                        </a:rPr>
                        <a:t>CUSTOMER SUPPORT SPECIALIST</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$50,000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12%</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$56,000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tc>
                  <a:txBody>
                    <a:bodyPr/>
                    <a:lstStyle/>
                    <a:p>
                      <a:pPr algn="ctr">
                        <a:lnSpc>
                          <a:spcPts val="2485"/>
                        </a:lnSpc>
                        <a:defRPr/>
                      </a:pPr>
                      <a:r>
                        <a:rPr lang="en-US" sz="1775" b="1">
                          <a:solidFill>
                            <a:srgbClr val="000000"/>
                          </a:solidFill>
                          <a:latin typeface="Montserrat Bold"/>
                          <a:ea typeface="Montserrat Bold"/>
                          <a:cs typeface="Montserrat Bold"/>
                          <a:sym typeface="Montserrat Bold"/>
                        </a:rPr>
                        <a:t>$840,000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tcPr>
                </a:tc>
                <a:extLst>
                  <a:ext uri="{0D108BD9-81ED-4DB2-BD59-A6C34878D82A}">
                    <a16:rowId xmlns:a16="http://schemas.microsoft.com/office/drawing/2014/main" val="10004"/>
                  </a:ext>
                </a:extLst>
              </a:tr>
              <a:tr h="1192929">
                <a:tc>
                  <a:txBody>
                    <a:bodyPr/>
                    <a:lstStyle/>
                    <a:p>
                      <a:pPr algn="ctr">
                        <a:lnSpc>
                          <a:spcPts val="2411"/>
                        </a:lnSpc>
                        <a:defRPr/>
                      </a:pPr>
                      <a:r>
                        <a:rPr lang="en-US" sz="1722" b="1">
                          <a:solidFill>
                            <a:srgbClr val="FFFFFF"/>
                          </a:solidFill>
                          <a:latin typeface="Montserrat Bold"/>
                          <a:ea typeface="Montserrat Bold"/>
                          <a:cs typeface="Montserrat Bold"/>
                          <a:sym typeface="Montserrat Bold"/>
                        </a:rPr>
                        <a:t>TOTAL CONTRACT HIRING SPEND</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2485"/>
                        </a:lnSpc>
                        <a:defRPr/>
                      </a:pP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2485"/>
                        </a:lnSpc>
                        <a:defRPr/>
                      </a:pP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2485"/>
                        </a:lnSpc>
                        <a:defRPr/>
                      </a:pP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041C41"/>
                    </a:solidFill>
                  </a:tcPr>
                </a:tc>
                <a:tc>
                  <a:txBody>
                    <a:bodyPr/>
                    <a:lstStyle/>
                    <a:p>
                      <a:pPr algn="ctr">
                        <a:lnSpc>
                          <a:spcPts val="3246"/>
                        </a:lnSpc>
                        <a:defRPr/>
                      </a:pPr>
                      <a:r>
                        <a:rPr lang="en-US" sz="2319" b="1">
                          <a:solidFill>
                            <a:srgbClr val="E80E9E"/>
                          </a:solidFill>
                          <a:latin typeface="Montserrat Bold"/>
                          <a:ea typeface="Montserrat Bold"/>
                          <a:cs typeface="Montserrat Bold"/>
                          <a:sym typeface="Montserrat Bold"/>
                        </a:rPr>
                        <a:t>$2,788,800</a:t>
                      </a:r>
                      <a:endParaRPr lang="en-US" sz="1100"/>
                    </a:p>
                  </a:txBody>
                  <a:tcPr marL="262766" marR="262766" marT="262766" marB="262766" anchor="ctr">
                    <a:lnL w="14094" cap="flat" cmpd="sng" algn="ctr">
                      <a:solidFill>
                        <a:srgbClr val="BCB3DF"/>
                      </a:solidFill>
                      <a:prstDash val="solid"/>
                      <a:round/>
                      <a:headEnd type="none" w="med" len="med"/>
                      <a:tailEnd type="none" w="med" len="med"/>
                    </a:lnL>
                    <a:lnR w="14094" cap="flat" cmpd="sng" algn="ctr">
                      <a:solidFill>
                        <a:srgbClr val="BCB3DF"/>
                      </a:solidFill>
                      <a:prstDash val="solid"/>
                      <a:round/>
                      <a:headEnd type="none" w="med" len="med"/>
                      <a:tailEnd type="none" w="med" len="med"/>
                    </a:lnR>
                    <a:lnT w="14094" cap="flat" cmpd="sng" algn="ctr">
                      <a:solidFill>
                        <a:srgbClr val="BCB3DF"/>
                      </a:solidFill>
                      <a:prstDash val="solid"/>
                      <a:round/>
                      <a:headEnd type="none" w="med" len="med"/>
                      <a:tailEnd type="none" w="med" len="med"/>
                    </a:lnT>
                    <a:lnB w="14094" cap="flat" cmpd="sng" algn="ctr">
                      <a:solidFill>
                        <a:srgbClr val="BCB3DF"/>
                      </a:solidFill>
                      <a:prstDash val="solid"/>
                      <a:round/>
                      <a:headEnd type="none" w="med" len="med"/>
                      <a:tailEnd type="none" w="med" len="med"/>
                    </a:lnB>
                    <a:solidFill>
                      <a:srgbClr val="FEC537"/>
                    </a:solidFill>
                  </a:tcPr>
                </a:tc>
                <a:extLst>
                  <a:ext uri="{0D108BD9-81ED-4DB2-BD59-A6C34878D82A}">
                    <a16:rowId xmlns:a16="http://schemas.microsoft.com/office/drawing/2014/main" val="10005"/>
                  </a:ext>
                </a:extLst>
              </a:tr>
            </a:tbl>
          </a:graphicData>
        </a:graphic>
      </p:graphicFrame>
      <p:sp>
        <p:nvSpPr>
          <p:cNvPr id="6" name="Freeform 6"/>
          <p:cNvSpPr/>
          <p:nvPr/>
        </p:nvSpPr>
        <p:spPr>
          <a:xfrm>
            <a:off x="373655" y="8783218"/>
            <a:ext cx="359863" cy="950164"/>
          </a:xfrm>
          <a:custGeom>
            <a:avLst/>
            <a:gdLst/>
            <a:ahLst/>
            <a:cxnLst/>
            <a:rect l="l" t="t" r="r" b="b"/>
            <a:pathLst>
              <a:path w="359863" h="950164">
                <a:moveTo>
                  <a:pt x="0" y="0"/>
                </a:moveTo>
                <a:lnTo>
                  <a:pt x="359862" y="0"/>
                </a:lnTo>
                <a:lnTo>
                  <a:pt x="359862" y="950164"/>
                </a:lnTo>
                <a:lnTo>
                  <a:pt x="0" y="9501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7374551" y="1286998"/>
            <a:ext cx="359863" cy="950164"/>
          </a:xfrm>
          <a:custGeom>
            <a:avLst/>
            <a:gdLst/>
            <a:ahLst/>
            <a:cxnLst/>
            <a:rect l="l" t="t" r="r" b="b"/>
            <a:pathLst>
              <a:path w="359863" h="950164">
                <a:moveTo>
                  <a:pt x="0" y="0"/>
                </a:moveTo>
                <a:lnTo>
                  <a:pt x="359863" y="0"/>
                </a:lnTo>
                <a:lnTo>
                  <a:pt x="359863" y="950164"/>
                </a:lnTo>
                <a:lnTo>
                  <a:pt x="0" y="9501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3372400" y="830538"/>
            <a:ext cx="11549082" cy="1175997"/>
          </a:xfrm>
          <a:prstGeom prst="rect">
            <a:avLst/>
          </a:prstGeom>
        </p:spPr>
        <p:txBody>
          <a:bodyPr lIns="0" tIns="0" rIns="0" bIns="0" rtlCol="0" anchor="t">
            <a:spAutoFit/>
          </a:bodyPr>
          <a:lstStyle/>
          <a:p>
            <a:pPr algn="ctr">
              <a:lnSpc>
                <a:spcPts val="4651"/>
              </a:lnSpc>
            </a:pPr>
            <a:r>
              <a:rPr lang="en-US" sz="3876" b="1">
                <a:solidFill>
                  <a:srgbClr val="FFFFFF"/>
                </a:solidFill>
                <a:latin typeface="Montserrat Bold"/>
                <a:ea typeface="Montserrat Bold"/>
                <a:cs typeface="Montserrat Bold"/>
                <a:sym typeface="Montserrat Bold"/>
              </a:rPr>
              <a:t>CONTRACT EMPLOYMENT </a:t>
            </a:r>
          </a:p>
          <a:p>
            <a:pPr algn="ctr">
              <a:lnSpc>
                <a:spcPts val="4651"/>
              </a:lnSpc>
            </a:pPr>
            <a:r>
              <a:rPr lang="en-US" sz="3876" b="1">
                <a:solidFill>
                  <a:srgbClr val="FFFFFF"/>
                </a:solidFill>
                <a:latin typeface="Montserrat Bold"/>
                <a:ea typeface="Montserrat Bold"/>
                <a:cs typeface="Montserrat Bold"/>
                <a:sym typeface="Montserrat Bold"/>
              </a:rPr>
              <a:t>TYPE BREAKDOWN</a:t>
            </a:r>
          </a:p>
        </p:txBody>
      </p:sp>
      <p:grpSp>
        <p:nvGrpSpPr>
          <p:cNvPr id="9" name="Group 9"/>
          <p:cNvGrpSpPr/>
          <p:nvPr/>
        </p:nvGrpSpPr>
        <p:grpSpPr>
          <a:xfrm>
            <a:off x="0" y="0"/>
            <a:ext cx="553586" cy="1762080"/>
            <a:chOff x="0" y="0"/>
            <a:chExt cx="155661" cy="495475"/>
          </a:xfrm>
        </p:grpSpPr>
        <p:sp>
          <p:nvSpPr>
            <p:cNvPr id="10" name="Freeform 10"/>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E80E9E"/>
            </a:solidFill>
          </p:spPr>
          <p:txBody>
            <a:bodyPr/>
            <a:lstStyle/>
            <a:p>
              <a:endParaRPr lang="en-US"/>
            </a:p>
          </p:txBody>
        </p:sp>
        <p:sp>
          <p:nvSpPr>
            <p:cNvPr id="11" name="TextBox 11"/>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grpSp>
        <p:nvGrpSpPr>
          <p:cNvPr id="12" name="Group 12"/>
          <p:cNvGrpSpPr/>
          <p:nvPr/>
        </p:nvGrpSpPr>
        <p:grpSpPr>
          <a:xfrm>
            <a:off x="17734414" y="8783218"/>
            <a:ext cx="553586" cy="1762080"/>
            <a:chOff x="0" y="0"/>
            <a:chExt cx="155661" cy="495475"/>
          </a:xfrm>
        </p:grpSpPr>
        <p:sp>
          <p:nvSpPr>
            <p:cNvPr id="13" name="Freeform 13"/>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E80E9E"/>
            </a:solidFill>
          </p:spPr>
          <p:txBody>
            <a:bodyPr/>
            <a:lstStyle/>
            <a:p>
              <a:endParaRPr lang="en-US"/>
            </a:p>
          </p:txBody>
        </p:sp>
        <p:sp>
          <p:nvSpPr>
            <p:cNvPr id="14" name="TextBox 14"/>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sp>
        <p:nvSpPr>
          <p:cNvPr id="15" name="Freeform 15"/>
          <p:cNvSpPr/>
          <p:nvPr/>
        </p:nvSpPr>
        <p:spPr>
          <a:xfrm>
            <a:off x="16877579" y="0"/>
            <a:ext cx="1353806" cy="448949"/>
          </a:xfrm>
          <a:custGeom>
            <a:avLst/>
            <a:gdLst/>
            <a:ahLst/>
            <a:cxnLst/>
            <a:rect l="l" t="t" r="r" b="b"/>
            <a:pathLst>
              <a:path w="1353806" h="448949">
                <a:moveTo>
                  <a:pt x="0" y="0"/>
                </a:moveTo>
                <a:lnTo>
                  <a:pt x="1353807" y="0"/>
                </a:lnTo>
                <a:lnTo>
                  <a:pt x="1353807" y="448949"/>
                </a:lnTo>
                <a:lnTo>
                  <a:pt x="0" y="44894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16592" y="863009"/>
            <a:ext cx="12427338" cy="2005301"/>
            <a:chOff x="0" y="0"/>
            <a:chExt cx="3070578" cy="495475"/>
          </a:xfrm>
        </p:grpSpPr>
        <p:sp>
          <p:nvSpPr>
            <p:cNvPr id="3" name="Freeform 3"/>
            <p:cNvSpPr/>
            <p:nvPr/>
          </p:nvSpPr>
          <p:spPr>
            <a:xfrm>
              <a:off x="0" y="0"/>
              <a:ext cx="3070578" cy="495475"/>
            </a:xfrm>
            <a:custGeom>
              <a:avLst/>
              <a:gdLst/>
              <a:ahLst/>
              <a:cxnLst/>
              <a:rect l="l" t="t" r="r" b="b"/>
              <a:pathLst>
                <a:path w="3070578" h="495475">
                  <a:moveTo>
                    <a:pt x="0" y="0"/>
                  </a:moveTo>
                  <a:lnTo>
                    <a:pt x="3070578" y="0"/>
                  </a:lnTo>
                  <a:lnTo>
                    <a:pt x="3070578" y="495475"/>
                  </a:lnTo>
                  <a:lnTo>
                    <a:pt x="0" y="495475"/>
                  </a:lnTo>
                  <a:close/>
                </a:path>
              </a:pathLst>
            </a:custGeom>
            <a:solidFill>
              <a:srgbClr val="7DECFF"/>
            </a:solidFill>
          </p:spPr>
          <p:txBody>
            <a:bodyPr/>
            <a:lstStyle/>
            <a:p>
              <a:endParaRPr lang="en-US"/>
            </a:p>
          </p:txBody>
        </p:sp>
        <p:sp>
          <p:nvSpPr>
            <p:cNvPr id="4" name="TextBox 4"/>
            <p:cNvSpPr txBox="1"/>
            <p:nvPr/>
          </p:nvSpPr>
          <p:spPr>
            <a:xfrm>
              <a:off x="0" y="-28575"/>
              <a:ext cx="3070578" cy="524050"/>
            </a:xfrm>
            <a:prstGeom prst="rect">
              <a:avLst/>
            </a:prstGeom>
          </p:spPr>
          <p:txBody>
            <a:bodyPr lIns="50800" tIns="50800" rIns="50800" bIns="50800" rtlCol="0" anchor="ctr"/>
            <a:lstStyle/>
            <a:p>
              <a:pPr algn="ctr">
                <a:lnSpc>
                  <a:spcPts val="1960"/>
                </a:lnSpc>
                <a:spcBef>
                  <a:spcPct val="0"/>
                </a:spcBef>
              </a:pPr>
              <a:endParaRPr/>
            </a:p>
          </p:txBody>
        </p:sp>
      </p:grpSp>
      <p:graphicFrame>
        <p:nvGraphicFramePr>
          <p:cNvPr id="5" name="Table 5"/>
          <p:cNvGraphicFramePr>
            <a:graphicFrameLocks noGrp="1"/>
          </p:cNvGraphicFramePr>
          <p:nvPr/>
        </p:nvGraphicFramePr>
        <p:xfrm>
          <a:off x="3020319" y="3630842"/>
          <a:ext cx="12427337" cy="5626126"/>
        </p:xfrm>
        <a:graphic>
          <a:graphicData uri="http://schemas.openxmlformats.org/drawingml/2006/table">
            <a:tbl>
              <a:tblPr/>
              <a:tblGrid>
                <a:gridCol w="3306842">
                  <a:extLst>
                    <a:ext uri="{9D8B030D-6E8A-4147-A177-3AD203B41FA5}">
                      <a16:colId xmlns:a16="http://schemas.microsoft.com/office/drawing/2014/main" val="20000"/>
                    </a:ext>
                  </a:extLst>
                </a:gridCol>
                <a:gridCol w="2280396">
                  <a:extLst>
                    <a:ext uri="{9D8B030D-6E8A-4147-A177-3AD203B41FA5}">
                      <a16:colId xmlns:a16="http://schemas.microsoft.com/office/drawing/2014/main" val="20001"/>
                    </a:ext>
                  </a:extLst>
                </a:gridCol>
                <a:gridCol w="2280396">
                  <a:extLst>
                    <a:ext uri="{9D8B030D-6E8A-4147-A177-3AD203B41FA5}">
                      <a16:colId xmlns:a16="http://schemas.microsoft.com/office/drawing/2014/main" val="20002"/>
                    </a:ext>
                  </a:extLst>
                </a:gridCol>
                <a:gridCol w="2280396">
                  <a:extLst>
                    <a:ext uri="{9D8B030D-6E8A-4147-A177-3AD203B41FA5}">
                      <a16:colId xmlns:a16="http://schemas.microsoft.com/office/drawing/2014/main" val="20003"/>
                    </a:ext>
                  </a:extLst>
                </a:gridCol>
                <a:gridCol w="2279307">
                  <a:extLst>
                    <a:ext uri="{9D8B030D-6E8A-4147-A177-3AD203B41FA5}">
                      <a16:colId xmlns:a16="http://schemas.microsoft.com/office/drawing/2014/main" val="20004"/>
                    </a:ext>
                  </a:extLst>
                </a:gridCol>
              </a:tblGrid>
              <a:tr h="2209669">
                <a:tc>
                  <a:txBody>
                    <a:bodyPr/>
                    <a:lstStyle/>
                    <a:p>
                      <a:pPr algn="ctr">
                        <a:lnSpc>
                          <a:spcPts val="2973"/>
                        </a:lnSpc>
                        <a:defRPr/>
                      </a:pPr>
                      <a:r>
                        <a:rPr lang="en-US" sz="2123" b="1">
                          <a:solidFill>
                            <a:srgbClr val="FFFFFF"/>
                          </a:solidFill>
                          <a:latin typeface="Montserrat Bold"/>
                          <a:ea typeface="Montserrat Bold"/>
                          <a:cs typeface="Montserrat Bold"/>
                          <a:sym typeface="Montserrat Bold"/>
                        </a:rPr>
                        <a:t>POSITION</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2744"/>
                        </a:lnSpc>
                        <a:defRPr/>
                      </a:pPr>
                      <a:r>
                        <a:rPr lang="en-US" sz="1960" b="1">
                          <a:solidFill>
                            <a:srgbClr val="FFFFFF"/>
                          </a:solidFill>
                          <a:latin typeface="Montserrat Bold"/>
                          <a:ea typeface="Montserrat Bold"/>
                          <a:cs typeface="Montserrat Bold"/>
                          <a:sym typeface="Montserrat Bold"/>
                        </a:rPr>
                        <a:t>SALARY PER INDIVIDUAL HIRE</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2744"/>
                        </a:lnSpc>
                        <a:defRPr/>
                      </a:pPr>
                      <a:r>
                        <a:rPr lang="en-US" sz="1960" b="1">
                          <a:solidFill>
                            <a:srgbClr val="FFFFFF"/>
                          </a:solidFill>
                          <a:latin typeface="Montserrat Bold"/>
                          <a:ea typeface="Montserrat Bold"/>
                          <a:cs typeface="Montserrat Bold"/>
                          <a:sym typeface="Montserrat Bold"/>
                        </a:rPr>
                        <a:t>INSIGHT GLOBAL FEES</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2744"/>
                        </a:lnSpc>
                        <a:defRPr/>
                      </a:pPr>
                      <a:r>
                        <a:rPr lang="en-US" sz="1960" b="1">
                          <a:solidFill>
                            <a:srgbClr val="FFFFFF"/>
                          </a:solidFill>
                          <a:latin typeface="Montserrat Bold"/>
                          <a:ea typeface="Montserrat Bold"/>
                          <a:cs typeface="Montserrat Bold"/>
                          <a:sym typeface="Montserrat Bold"/>
                        </a:rPr>
                        <a:t>TOTAL HIRING SPEND PER EMPLOYEE</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2744"/>
                        </a:lnSpc>
                        <a:defRPr/>
                      </a:pPr>
                      <a:r>
                        <a:rPr lang="en-US" sz="1960" b="1">
                          <a:solidFill>
                            <a:srgbClr val="FFFFFF"/>
                          </a:solidFill>
                          <a:latin typeface="Montserrat Bold"/>
                          <a:ea typeface="Montserrat Bold"/>
                          <a:cs typeface="Montserrat Bold"/>
                          <a:sym typeface="Montserrat Bold"/>
                        </a:rPr>
                        <a:t>TOTAL FOR ALL EMPLOYEES</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extLst>
                  <a:ext uri="{0D108BD9-81ED-4DB2-BD59-A6C34878D82A}">
                    <a16:rowId xmlns:a16="http://schemas.microsoft.com/office/drawing/2014/main" val="10000"/>
                  </a:ext>
                </a:extLst>
              </a:tr>
              <a:tr h="1030020">
                <a:tc>
                  <a:txBody>
                    <a:bodyPr/>
                    <a:lstStyle/>
                    <a:p>
                      <a:pPr algn="ctr">
                        <a:lnSpc>
                          <a:spcPts val="2516"/>
                        </a:lnSpc>
                        <a:defRPr/>
                      </a:pPr>
                      <a:r>
                        <a:rPr lang="en-US" sz="1797" b="1">
                          <a:solidFill>
                            <a:srgbClr val="000000"/>
                          </a:solidFill>
                          <a:latin typeface="Montserrat Bold"/>
                          <a:ea typeface="Montserrat Bold"/>
                          <a:cs typeface="Montserrat Bold"/>
                          <a:sym typeface="Montserrat Bold"/>
                        </a:rPr>
                        <a:t>PROJECT MANAGERS</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$90,000</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15%</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$103,500</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$828,000</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extLst>
                  <a:ext uri="{0D108BD9-81ED-4DB2-BD59-A6C34878D82A}">
                    <a16:rowId xmlns:a16="http://schemas.microsoft.com/office/drawing/2014/main" val="10001"/>
                  </a:ext>
                </a:extLst>
              </a:tr>
              <a:tr h="1030020">
                <a:tc>
                  <a:txBody>
                    <a:bodyPr/>
                    <a:lstStyle/>
                    <a:p>
                      <a:pPr algn="ctr">
                        <a:lnSpc>
                          <a:spcPts val="2516"/>
                        </a:lnSpc>
                        <a:defRPr/>
                      </a:pPr>
                      <a:r>
                        <a:rPr lang="en-US" sz="1797" b="1">
                          <a:solidFill>
                            <a:srgbClr val="000000"/>
                          </a:solidFill>
                          <a:latin typeface="Montserrat Bold"/>
                          <a:ea typeface="Montserrat Bold"/>
                          <a:cs typeface="Montserrat Bold"/>
                          <a:sym typeface="Montserrat Bold"/>
                        </a:rPr>
                        <a:t>LOGISTICS ANALYSTS</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$70,000</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15%</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$80,500</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tc>
                  <a:txBody>
                    <a:bodyPr/>
                    <a:lstStyle/>
                    <a:p>
                      <a:pPr algn="ctr">
                        <a:lnSpc>
                          <a:spcPts val="2829"/>
                        </a:lnSpc>
                        <a:defRPr/>
                      </a:pPr>
                      <a:r>
                        <a:rPr lang="en-US" sz="2020" b="1">
                          <a:solidFill>
                            <a:srgbClr val="000000"/>
                          </a:solidFill>
                          <a:latin typeface="Montserrat Bold"/>
                          <a:ea typeface="Montserrat Bold"/>
                          <a:cs typeface="Montserrat Bold"/>
                          <a:sym typeface="Montserrat Bold"/>
                        </a:rPr>
                        <a:t>1,207,500</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tcPr>
                </a:tc>
                <a:extLst>
                  <a:ext uri="{0D108BD9-81ED-4DB2-BD59-A6C34878D82A}">
                    <a16:rowId xmlns:a16="http://schemas.microsoft.com/office/drawing/2014/main" val="10002"/>
                  </a:ext>
                </a:extLst>
              </a:tr>
              <a:tr h="1356417">
                <a:tc>
                  <a:txBody>
                    <a:bodyPr/>
                    <a:lstStyle/>
                    <a:p>
                      <a:pPr algn="ctr">
                        <a:lnSpc>
                          <a:spcPts val="2744"/>
                        </a:lnSpc>
                        <a:defRPr/>
                      </a:pPr>
                      <a:r>
                        <a:rPr lang="en-US" sz="1960" b="1">
                          <a:solidFill>
                            <a:srgbClr val="FFFFFF"/>
                          </a:solidFill>
                          <a:latin typeface="Montserrat Bold"/>
                          <a:ea typeface="Montserrat Bold"/>
                          <a:cs typeface="Montserrat Bold"/>
                          <a:sym typeface="Montserrat Bold"/>
                        </a:rPr>
                        <a:t>TOTAL PERMANENT HIRING SPEND</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2829"/>
                        </a:lnSpc>
                        <a:defRPr/>
                      </a:pP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2829"/>
                        </a:lnSpc>
                        <a:defRPr/>
                      </a:pP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2829"/>
                        </a:lnSpc>
                        <a:defRPr/>
                      </a:pP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041C41"/>
                    </a:solidFill>
                  </a:tcPr>
                </a:tc>
                <a:tc>
                  <a:txBody>
                    <a:bodyPr/>
                    <a:lstStyle/>
                    <a:p>
                      <a:pPr algn="ctr">
                        <a:lnSpc>
                          <a:spcPts val="3197"/>
                        </a:lnSpc>
                        <a:defRPr/>
                      </a:pPr>
                      <a:r>
                        <a:rPr lang="en-US" sz="2284" b="1">
                          <a:solidFill>
                            <a:srgbClr val="E80E9E"/>
                          </a:solidFill>
                          <a:latin typeface="Montserrat Bold"/>
                          <a:ea typeface="Montserrat Bold"/>
                          <a:cs typeface="Montserrat Bold"/>
                          <a:sym typeface="Montserrat Bold"/>
                        </a:rPr>
                        <a:t>$2,035,500</a:t>
                      </a:r>
                      <a:endParaRPr lang="en-US" sz="1100"/>
                    </a:p>
                  </a:txBody>
                  <a:tcPr marL="299035" marR="299035" marT="299035" marB="299035" anchor="ctr">
                    <a:lnL w="16040" cap="flat" cmpd="sng" algn="ctr">
                      <a:solidFill>
                        <a:srgbClr val="BCB3DF"/>
                      </a:solidFill>
                      <a:prstDash val="solid"/>
                      <a:round/>
                      <a:headEnd type="none" w="med" len="med"/>
                      <a:tailEnd type="none" w="med" len="med"/>
                    </a:lnL>
                    <a:lnR w="16040" cap="flat" cmpd="sng" algn="ctr">
                      <a:solidFill>
                        <a:srgbClr val="BCB3DF"/>
                      </a:solidFill>
                      <a:prstDash val="solid"/>
                      <a:round/>
                      <a:headEnd type="none" w="med" len="med"/>
                      <a:tailEnd type="none" w="med" len="med"/>
                    </a:lnR>
                    <a:lnT w="16040" cap="flat" cmpd="sng" algn="ctr">
                      <a:solidFill>
                        <a:srgbClr val="BCB3DF"/>
                      </a:solidFill>
                      <a:prstDash val="solid"/>
                      <a:round/>
                      <a:headEnd type="none" w="med" len="med"/>
                      <a:tailEnd type="none" w="med" len="med"/>
                    </a:lnT>
                    <a:lnB w="16040" cap="flat" cmpd="sng" algn="ctr">
                      <a:solidFill>
                        <a:srgbClr val="BCB3DF"/>
                      </a:solidFill>
                      <a:prstDash val="solid"/>
                      <a:round/>
                      <a:headEnd type="none" w="med" len="med"/>
                      <a:tailEnd type="none" w="med" len="med"/>
                    </a:lnB>
                    <a:solidFill>
                      <a:srgbClr val="FEC537"/>
                    </a:solidFill>
                  </a:tcPr>
                </a:tc>
                <a:extLst>
                  <a:ext uri="{0D108BD9-81ED-4DB2-BD59-A6C34878D82A}">
                    <a16:rowId xmlns:a16="http://schemas.microsoft.com/office/drawing/2014/main" val="10003"/>
                  </a:ext>
                </a:extLst>
              </a:tr>
            </a:tbl>
          </a:graphicData>
        </a:graphic>
      </p:graphicFrame>
      <p:sp>
        <p:nvSpPr>
          <p:cNvPr id="6" name="Freeform 6"/>
          <p:cNvSpPr/>
          <p:nvPr/>
        </p:nvSpPr>
        <p:spPr>
          <a:xfrm>
            <a:off x="366008" y="8560982"/>
            <a:ext cx="352498" cy="930718"/>
          </a:xfrm>
          <a:custGeom>
            <a:avLst/>
            <a:gdLst/>
            <a:ahLst/>
            <a:cxnLst/>
            <a:rect l="l" t="t" r="r" b="b"/>
            <a:pathLst>
              <a:path w="352498" h="930718">
                <a:moveTo>
                  <a:pt x="0" y="0"/>
                </a:moveTo>
                <a:lnTo>
                  <a:pt x="352498" y="0"/>
                </a:lnTo>
                <a:lnTo>
                  <a:pt x="352498" y="930718"/>
                </a:lnTo>
                <a:lnTo>
                  <a:pt x="0" y="9307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7569494" y="1028700"/>
            <a:ext cx="352498" cy="930718"/>
          </a:xfrm>
          <a:custGeom>
            <a:avLst/>
            <a:gdLst/>
            <a:ahLst/>
            <a:cxnLst/>
            <a:rect l="l" t="t" r="r" b="b"/>
            <a:pathLst>
              <a:path w="352498" h="930718">
                <a:moveTo>
                  <a:pt x="0" y="0"/>
                </a:moveTo>
                <a:lnTo>
                  <a:pt x="352498" y="0"/>
                </a:lnTo>
                <a:lnTo>
                  <a:pt x="352498" y="930718"/>
                </a:lnTo>
                <a:lnTo>
                  <a:pt x="0" y="9307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3699223" y="1206024"/>
            <a:ext cx="11069531" cy="1328796"/>
          </a:xfrm>
          <a:prstGeom prst="rect">
            <a:avLst/>
          </a:prstGeom>
        </p:spPr>
        <p:txBody>
          <a:bodyPr lIns="0" tIns="0" rIns="0" bIns="0" rtlCol="0" anchor="t">
            <a:spAutoFit/>
          </a:bodyPr>
          <a:lstStyle/>
          <a:p>
            <a:pPr algn="ctr">
              <a:lnSpc>
                <a:spcPts val="5293"/>
              </a:lnSpc>
            </a:pPr>
            <a:r>
              <a:rPr lang="en-US" sz="4411" b="1">
                <a:solidFill>
                  <a:srgbClr val="FFFFFF"/>
                </a:solidFill>
                <a:latin typeface="Montserrat Bold"/>
                <a:ea typeface="Montserrat Bold"/>
                <a:cs typeface="Montserrat Bold"/>
                <a:sym typeface="Montserrat Bold"/>
              </a:rPr>
              <a:t>PERMANENT EMPLOYMENT </a:t>
            </a:r>
          </a:p>
          <a:p>
            <a:pPr algn="ctr">
              <a:lnSpc>
                <a:spcPts val="5293"/>
              </a:lnSpc>
            </a:pPr>
            <a:r>
              <a:rPr lang="en-US" sz="4411" b="1">
                <a:solidFill>
                  <a:srgbClr val="FFFFFF"/>
                </a:solidFill>
                <a:latin typeface="Montserrat Bold"/>
                <a:ea typeface="Montserrat Bold"/>
                <a:cs typeface="Montserrat Bold"/>
                <a:sym typeface="Montserrat Bold"/>
              </a:rPr>
              <a:t>TYPE BREAKDOWN</a:t>
            </a:r>
          </a:p>
        </p:txBody>
      </p:sp>
      <p:grpSp>
        <p:nvGrpSpPr>
          <p:cNvPr id="9" name="Group 9"/>
          <p:cNvGrpSpPr/>
          <p:nvPr/>
        </p:nvGrpSpPr>
        <p:grpSpPr>
          <a:xfrm>
            <a:off x="0" y="0"/>
            <a:ext cx="542257" cy="1726018"/>
            <a:chOff x="0" y="0"/>
            <a:chExt cx="155661" cy="495475"/>
          </a:xfrm>
        </p:grpSpPr>
        <p:sp>
          <p:nvSpPr>
            <p:cNvPr id="10" name="Freeform 10"/>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E80E9E"/>
            </a:solidFill>
          </p:spPr>
          <p:txBody>
            <a:bodyPr/>
            <a:lstStyle/>
            <a:p>
              <a:endParaRPr lang="en-US"/>
            </a:p>
          </p:txBody>
        </p:sp>
        <p:sp>
          <p:nvSpPr>
            <p:cNvPr id="11" name="TextBox 11"/>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grpSp>
        <p:nvGrpSpPr>
          <p:cNvPr id="12" name="Group 12"/>
          <p:cNvGrpSpPr/>
          <p:nvPr/>
        </p:nvGrpSpPr>
        <p:grpSpPr>
          <a:xfrm>
            <a:off x="17745743" y="8560982"/>
            <a:ext cx="542257" cy="1726018"/>
            <a:chOff x="0" y="0"/>
            <a:chExt cx="155661" cy="495475"/>
          </a:xfrm>
        </p:grpSpPr>
        <p:sp>
          <p:nvSpPr>
            <p:cNvPr id="13" name="Freeform 13"/>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E80E9E"/>
            </a:solidFill>
          </p:spPr>
          <p:txBody>
            <a:bodyPr/>
            <a:lstStyle/>
            <a:p>
              <a:endParaRPr lang="en-US"/>
            </a:p>
          </p:txBody>
        </p:sp>
        <p:sp>
          <p:nvSpPr>
            <p:cNvPr id="14" name="TextBox 14"/>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sp>
        <p:nvSpPr>
          <p:cNvPr id="15" name="Freeform 15"/>
          <p:cNvSpPr/>
          <p:nvPr/>
        </p:nvSpPr>
        <p:spPr>
          <a:xfrm>
            <a:off x="16877579" y="0"/>
            <a:ext cx="1353806" cy="448949"/>
          </a:xfrm>
          <a:custGeom>
            <a:avLst/>
            <a:gdLst/>
            <a:ahLst/>
            <a:cxnLst/>
            <a:rect l="l" t="t" r="r" b="b"/>
            <a:pathLst>
              <a:path w="1353806" h="448949">
                <a:moveTo>
                  <a:pt x="0" y="0"/>
                </a:moveTo>
                <a:lnTo>
                  <a:pt x="1353807" y="0"/>
                </a:lnTo>
                <a:lnTo>
                  <a:pt x="1353807" y="448949"/>
                </a:lnTo>
                <a:lnTo>
                  <a:pt x="0" y="44894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3739517" y="-451798"/>
            <a:ext cx="10808965" cy="10808965"/>
          </a:xfrm>
          <a:prstGeom prst="rect">
            <a:avLst/>
          </a:prstGeom>
        </p:spPr>
      </p:pic>
      <p:grpSp>
        <p:nvGrpSpPr>
          <p:cNvPr id="3" name="Group 3"/>
          <p:cNvGrpSpPr/>
          <p:nvPr/>
        </p:nvGrpSpPr>
        <p:grpSpPr>
          <a:xfrm>
            <a:off x="6480561" y="1955090"/>
            <a:ext cx="5326879" cy="6198881"/>
            <a:chOff x="0" y="0"/>
            <a:chExt cx="7102505" cy="8265175"/>
          </a:xfrm>
        </p:grpSpPr>
        <p:sp>
          <p:nvSpPr>
            <p:cNvPr id="4" name="TextBox 4"/>
            <p:cNvSpPr txBox="1"/>
            <p:nvPr/>
          </p:nvSpPr>
          <p:spPr>
            <a:xfrm>
              <a:off x="0" y="3243835"/>
              <a:ext cx="7102505" cy="5021340"/>
            </a:xfrm>
            <a:prstGeom prst="rect">
              <a:avLst/>
            </a:prstGeom>
          </p:spPr>
          <p:txBody>
            <a:bodyPr lIns="0" tIns="0" rIns="0" bIns="0" rtlCol="0" anchor="t">
              <a:spAutoFit/>
            </a:bodyPr>
            <a:lstStyle/>
            <a:p>
              <a:pPr algn="ctr">
                <a:lnSpc>
                  <a:spcPts val="4990"/>
                </a:lnSpc>
              </a:pPr>
              <a:r>
                <a:rPr lang="en-US" sz="3839">
                  <a:solidFill>
                    <a:srgbClr val="6EADC1"/>
                  </a:solidFill>
                  <a:latin typeface="Sailors"/>
                  <a:ea typeface="Sailors"/>
                  <a:cs typeface="Sailors"/>
                  <a:sym typeface="Sailors"/>
                </a:rPr>
                <a:t>of It companies plan to increase or maintain their use of independent contractors in the coming years</a:t>
              </a:r>
            </a:p>
          </p:txBody>
        </p:sp>
        <p:sp>
          <p:nvSpPr>
            <p:cNvPr id="5" name="TextBox 5"/>
            <p:cNvSpPr txBox="1"/>
            <p:nvPr/>
          </p:nvSpPr>
          <p:spPr>
            <a:xfrm>
              <a:off x="0" y="314325"/>
              <a:ext cx="7102505" cy="2903548"/>
            </a:xfrm>
            <a:prstGeom prst="rect">
              <a:avLst/>
            </a:prstGeom>
          </p:spPr>
          <p:txBody>
            <a:bodyPr lIns="0" tIns="0" rIns="0" bIns="0" rtlCol="0" anchor="t">
              <a:spAutoFit/>
            </a:bodyPr>
            <a:lstStyle/>
            <a:p>
              <a:pPr algn="ctr">
                <a:lnSpc>
                  <a:spcPts val="15890"/>
                </a:lnSpc>
              </a:pPr>
              <a:r>
                <a:rPr lang="en-US" sz="15890">
                  <a:solidFill>
                    <a:srgbClr val="041C41"/>
                  </a:solidFill>
                  <a:latin typeface="Rig Solid Medium Fill"/>
                  <a:ea typeface="Rig Solid Medium Fill"/>
                  <a:cs typeface="Rig Solid Medium Fill"/>
                  <a:sym typeface="Rig Solid Medium Fill"/>
                </a:rPr>
                <a:t>90%</a:t>
              </a:r>
            </a:p>
          </p:txBody>
        </p:sp>
      </p:grpSp>
      <p:sp>
        <p:nvSpPr>
          <p:cNvPr id="6" name="TextBox 6"/>
          <p:cNvSpPr txBox="1"/>
          <p:nvPr/>
        </p:nvSpPr>
        <p:spPr>
          <a:xfrm>
            <a:off x="7107225" y="9663836"/>
            <a:ext cx="4073550" cy="380422"/>
          </a:xfrm>
          <a:prstGeom prst="rect">
            <a:avLst/>
          </a:prstGeom>
        </p:spPr>
        <p:txBody>
          <a:bodyPr lIns="0" tIns="0" rIns="0" bIns="0" rtlCol="0" anchor="t">
            <a:spAutoFit/>
          </a:bodyPr>
          <a:lstStyle/>
          <a:p>
            <a:pPr algn="ctr">
              <a:lnSpc>
                <a:spcPts val="2984"/>
              </a:lnSpc>
            </a:pPr>
            <a:r>
              <a:rPr lang="en-US" sz="2295">
                <a:solidFill>
                  <a:srgbClr val="28728D"/>
                </a:solidFill>
                <a:latin typeface="Sailors"/>
                <a:ea typeface="Sailors"/>
                <a:cs typeface="Sailors"/>
                <a:sym typeface="Sailors"/>
              </a:rPr>
              <a:t>Research study from gusto</a:t>
            </a:r>
          </a:p>
        </p:txBody>
      </p:sp>
      <p:sp>
        <p:nvSpPr>
          <p:cNvPr id="7" name="Freeform 7"/>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82080" y="3009712"/>
            <a:ext cx="4924127" cy="6884704"/>
            <a:chOff x="0" y="0"/>
            <a:chExt cx="1037049" cy="1449958"/>
          </a:xfrm>
        </p:grpSpPr>
        <p:sp>
          <p:nvSpPr>
            <p:cNvPr id="3" name="Freeform 3"/>
            <p:cNvSpPr/>
            <p:nvPr/>
          </p:nvSpPr>
          <p:spPr>
            <a:xfrm>
              <a:off x="0" y="0"/>
              <a:ext cx="1037049" cy="1449958"/>
            </a:xfrm>
            <a:custGeom>
              <a:avLst/>
              <a:gdLst/>
              <a:ahLst/>
              <a:cxnLst/>
              <a:rect l="l" t="t" r="r" b="b"/>
              <a:pathLst>
                <a:path w="1037049" h="1449958">
                  <a:moveTo>
                    <a:pt x="39306" y="0"/>
                  </a:moveTo>
                  <a:lnTo>
                    <a:pt x="997743" y="0"/>
                  </a:lnTo>
                  <a:cubicBezTo>
                    <a:pt x="1008168" y="0"/>
                    <a:pt x="1018165" y="4141"/>
                    <a:pt x="1025537" y="11512"/>
                  </a:cubicBezTo>
                  <a:cubicBezTo>
                    <a:pt x="1032908" y="18884"/>
                    <a:pt x="1037049" y="28881"/>
                    <a:pt x="1037049" y="39306"/>
                  </a:cubicBezTo>
                  <a:lnTo>
                    <a:pt x="1037049" y="1410652"/>
                  </a:lnTo>
                  <a:cubicBezTo>
                    <a:pt x="1037049" y="1432360"/>
                    <a:pt x="1019451" y="1449958"/>
                    <a:pt x="997743" y="1449958"/>
                  </a:cubicBezTo>
                  <a:lnTo>
                    <a:pt x="39306" y="1449958"/>
                  </a:lnTo>
                  <a:cubicBezTo>
                    <a:pt x="17598" y="1449958"/>
                    <a:pt x="0" y="1432360"/>
                    <a:pt x="0" y="1410652"/>
                  </a:cubicBezTo>
                  <a:lnTo>
                    <a:pt x="0" y="39306"/>
                  </a:lnTo>
                  <a:cubicBezTo>
                    <a:pt x="0" y="17598"/>
                    <a:pt x="17598" y="0"/>
                    <a:pt x="39306" y="0"/>
                  </a:cubicBezTo>
                  <a:close/>
                </a:path>
              </a:pathLst>
            </a:custGeom>
            <a:solidFill>
              <a:srgbClr val="6EADC1"/>
            </a:solidFill>
            <a:ln w="28575" cap="rnd">
              <a:solidFill>
                <a:srgbClr val="6F6A67"/>
              </a:solidFill>
              <a:prstDash val="solid"/>
              <a:round/>
            </a:ln>
          </p:spPr>
          <p:txBody>
            <a:bodyPr/>
            <a:lstStyle/>
            <a:p>
              <a:endParaRPr lang="en-US"/>
            </a:p>
          </p:txBody>
        </p:sp>
        <p:sp>
          <p:nvSpPr>
            <p:cNvPr id="4" name="TextBox 4"/>
            <p:cNvSpPr txBox="1"/>
            <p:nvPr/>
          </p:nvSpPr>
          <p:spPr>
            <a:xfrm>
              <a:off x="0" y="19050"/>
              <a:ext cx="1037049" cy="1430908"/>
            </a:xfrm>
            <a:prstGeom prst="rect">
              <a:avLst/>
            </a:prstGeom>
          </p:spPr>
          <p:txBody>
            <a:bodyPr lIns="50800" tIns="50800" rIns="50800" bIns="50800" rtlCol="0" anchor="ctr"/>
            <a:lstStyle/>
            <a:p>
              <a:pPr algn="ctr">
                <a:lnSpc>
                  <a:spcPts val="2770"/>
                </a:lnSpc>
              </a:pPr>
              <a:endParaRPr/>
            </a:p>
          </p:txBody>
        </p:sp>
      </p:grpSp>
      <p:grpSp>
        <p:nvGrpSpPr>
          <p:cNvPr id="5" name="Group 5"/>
          <p:cNvGrpSpPr/>
          <p:nvPr/>
        </p:nvGrpSpPr>
        <p:grpSpPr>
          <a:xfrm>
            <a:off x="9833721" y="3505870"/>
            <a:ext cx="4420845" cy="5715995"/>
            <a:chOff x="0" y="0"/>
            <a:chExt cx="998282" cy="1290744"/>
          </a:xfrm>
        </p:grpSpPr>
        <p:sp>
          <p:nvSpPr>
            <p:cNvPr id="6" name="Freeform 6"/>
            <p:cNvSpPr/>
            <p:nvPr/>
          </p:nvSpPr>
          <p:spPr>
            <a:xfrm>
              <a:off x="0" y="0"/>
              <a:ext cx="998282" cy="1290744"/>
            </a:xfrm>
            <a:custGeom>
              <a:avLst/>
              <a:gdLst/>
              <a:ahLst/>
              <a:cxnLst/>
              <a:rect l="l" t="t" r="r" b="b"/>
              <a:pathLst>
                <a:path w="998282" h="1290744">
                  <a:moveTo>
                    <a:pt x="33273" y="0"/>
                  </a:moveTo>
                  <a:lnTo>
                    <a:pt x="965009" y="0"/>
                  </a:lnTo>
                  <a:cubicBezTo>
                    <a:pt x="973834" y="0"/>
                    <a:pt x="982297" y="3506"/>
                    <a:pt x="988537" y="9746"/>
                  </a:cubicBezTo>
                  <a:cubicBezTo>
                    <a:pt x="994777" y="15986"/>
                    <a:pt x="998282" y="24449"/>
                    <a:pt x="998282" y="33273"/>
                  </a:cubicBezTo>
                  <a:lnTo>
                    <a:pt x="998282" y="1257470"/>
                  </a:lnTo>
                  <a:cubicBezTo>
                    <a:pt x="998282" y="1266295"/>
                    <a:pt x="994777" y="1274758"/>
                    <a:pt x="988537" y="1280998"/>
                  </a:cubicBezTo>
                  <a:cubicBezTo>
                    <a:pt x="982297" y="1287238"/>
                    <a:pt x="973834" y="1290744"/>
                    <a:pt x="965009" y="1290744"/>
                  </a:cubicBezTo>
                  <a:lnTo>
                    <a:pt x="33273" y="1290744"/>
                  </a:lnTo>
                  <a:cubicBezTo>
                    <a:pt x="24449" y="1290744"/>
                    <a:pt x="15986" y="1287238"/>
                    <a:pt x="9746" y="1280998"/>
                  </a:cubicBezTo>
                  <a:cubicBezTo>
                    <a:pt x="3506" y="1274758"/>
                    <a:pt x="0" y="1266295"/>
                    <a:pt x="0" y="1257470"/>
                  </a:cubicBezTo>
                  <a:lnTo>
                    <a:pt x="0" y="33273"/>
                  </a:lnTo>
                  <a:cubicBezTo>
                    <a:pt x="0" y="24449"/>
                    <a:pt x="3506" y="15986"/>
                    <a:pt x="9746" y="9746"/>
                  </a:cubicBezTo>
                  <a:cubicBezTo>
                    <a:pt x="15986" y="3506"/>
                    <a:pt x="24449" y="0"/>
                    <a:pt x="33273" y="0"/>
                  </a:cubicBezTo>
                  <a:close/>
                </a:path>
              </a:pathLst>
            </a:custGeom>
            <a:solidFill>
              <a:srgbClr val="7DECFF"/>
            </a:solidFill>
            <a:ln w="28575" cap="sq">
              <a:solidFill>
                <a:srgbClr val="6F6A67"/>
              </a:solidFill>
              <a:prstDash val="solid"/>
              <a:miter/>
            </a:ln>
          </p:spPr>
          <p:txBody>
            <a:bodyPr/>
            <a:lstStyle/>
            <a:p>
              <a:endParaRPr lang="en-US"/>
            </a:p>
          </p:txBody>
        </p:sp>
        <p:sp>
          <p:nvSpPr>
            <p:cNvPr id="7" name="TextBox 7"/>
            <p:cNvSpPr txBox="1"/>
            <p:nvPr/>
          </p:nvSpPr>
          <p:spPr>
            <a:xfrm>
              <a:off x="0" y="19050"/>
              <a:ext cx="998282" cy="1271694"/>
            </a:xfrm>
            <a:prstGeom prst="rect">
              <a:avLst/>
            </a:prstGeom>
          </p:spPr>
          <p:txBody>
            <a:bodyPr lIns="50800" tIns="50800" rIns="50800" bIns="50800" rtlCol="0" anchor="ctr"/>
            <a:lstStyle/>
            <a:p>
              <a:pPr algn="ctr">
                <a:lnSpc>
                  <a:spcPts val="2770"/>
                </a:lnSpc>
              </a:pPr>
              <a:endParaRPr/>
            </a:p>
          </p:txBody>
        </p:sp>
      </p:grpSp>
      <p:grpSp>
        <p:nvGrpSpPr>
          <p:cNvPr id="8" name="Group 8"/>
          <p:cNvGrpSpPr/>
          <p:nvPr/>
        </p:nvGrpSpPr>
        <p:grpSpPr>
          <a:xfrm>
            <a:off x="3480351" y="3009712"/>
            <a:ext cx="4924127" cy="6884704"/>
            <a:chOff x="0" y="0"/>
            <a:chExt cx="1037049" cy="1449958"/>
          </a:xfrm>
        </p:grpSpPr>
        <p:sp>
          <p:nvSpPr>
            <p:cNvPr id="9" name="Freeform 9"/>
            <p:cNvSpPr/>
            <p:nvPr/>
          </p:nvSpPr>
          <p:spPr>
            <a:xfrm>
              <a:off x="0" y="0"/>
              <a:ext cx="1037049" cy="1449958"/>
            </a:xfrm>
            <a:custGeom>
              <a:avLst/>
              <a:gdLst/>
              <a:ahLst/>
              <a:cxnLst/>
              <a:rect l="l" t="t" r="r" b="b"/>
              <a:pathLst>
                <a:path w="1037049" h="1449958">
                  <a:moveTo>
                    <a:pt x="39306" y="0"/>
                  </a:moveTo>
                  <a:lnTo>
                    <a:pt x="997743" y="0"/>
                  </a:lnTo>
                  <a:cubicBezTo>
                    <a:pt x="1008168" y="0"/>
                    <a:pt x="1018165" y="4141"/>
                    <a:pt x="1025537" y="11512"/>
                  </a:cubicBezTo>
                  <a:cubicBezTo>
                    <a:pt x="1032908" y="18884"/>
                    <a:pt x="1037049" y="28881"/>
                    <a:pt x="1037049" y="39306"/>
                  </a:cubicBezTo>
                  <a:lnTo>
                    <a:pt x="1037049" y="1410652"/>
                  </a:lnTo>
                  <a:cubicBezTo>
                    <a:pt x="1037049" y="1432360"/>
                    <a:pt x="1019451" y="1449958"/>
                    <a:pt x="997743" y="1449958"/>
                  </a:cubicBezTo>
                  <a:lnTo>
                    <a:pt x="39306" y="1449958"/>
                  </a:lnTo>
                  <a:cubicBezTo>
                    <a:pt x="17598" y="1449958"/>
                    <a:pt x="0" y="1432360"/>
                    <a:pt x="0" y="1410652"/>
                  </a:cubicBezTo>
                  <a:lnTo>
                    <a:pt x="0" y="39306"/>
                  </a:lnTo>
                  <a:cubicBezTo>
                    <a:pt x="0" y="17598"/>
                    <a:pt x="17598" y="0"/>
                    <a:pt x="39306" y="0"/>
                  </a:cubicBezTo>
                  <a:close/>
                </a:path>
              </a:pathLst>
            </a:custGeom>
            <a:solidFill>
              <a:srgbClr val="6EADC1"/>
            </a:solidFill>
            <a:ln w="28575" cap="rnd">
              <a:solidFill>
                <a:srgbClr val="6F6A67"/>
              </a:solidFill>
              <a:prstDash val="solid"/>
              <a:round/>
            </a:ln>
          </p:spPr>
          <p:txBody>
            <a:bodyPr/>
            <a:lstStyle/>
            <a:p>
              <a:endParaRPr lang="en-US"/>
            </a:p>
          </p:txBody>
        </p:sp>
        <p:sp>
          <p:nvSpPr>
            <p:cNvPr id="10" name="TextBox 10"/>
            <p:cNvSpPr txBox="1"/>
            <p:nvPr/>
          </p:nvSpPr>
          <p:spPr>
            <a:xfrm>
              <a:off x="0" y="19050"/>
              <a:ext cx="1037049" cy="1430908"/>
            </a:xfrm>
            <a:prstGeom prst="rect">
              <a:avLst/>
            </a:prstGeom>
          </p:spPr>
          <p:txBody>
            <a:bodyPr lIns="50800" tIns="50800" rIns="50800" bIns="50800" rtlCol="0" anchor="ctr"/>
            <a:lstStyle/>
            <a:p>
              <a:pPr algn="ctr">
                <a:lnSpc>
                  <a:spcPts val="2770"/>
                </a:lnSpc>
              </a:pPr>
              <a:endParaRPr/>
            </a:p>
          </p:txBody>
        </p:sp>
      </p:grpSp>
      <p:grpSp>
        <p:nvGrpSpPr>
          <p:cNvPr id="11" name="Group 11"/>
          <p:cNvGrpSpPr/>
          <p:nvPr/>
        </p:nvGrpSpPr>
        <p:grpSpPr>
          <a:xfrm>
            <a:off x="3731992" y="3493109"/>
            <a:ext cx="4420845" cy="5728756"/>
            <a:chOff x="0" y="0"/>
            <a:chExt cx="998282" cy="1293625"/>
          </a:xfrm>
        </p:grpSpPr>
        <p:sp>
          <p:nvSpPr>
            <p:cNvPr id="12" name="Freeform 12"/>
            <p:cNvSpPr/>
            <p:nvPr/>
          </p:nvSpPr>
          <p:spPr>
            <a:xfrm>
              <a:off x="0" y="0"/>
              <a:ext cx="998282" cy="1293625"/>
            </a:xfrm>
            <a:custGeom>
              <a:avLst/>
              <a:gdLst/>
              <a:ahLst/>
              <a:cxnLst/>
              <a:rect l="l" t="t" r="r" b="b"/>
              <a:pathLst>
                <a:path w="998282" h="1293625">
                  <a:moveTo>
                    <a:pt x="33273" y="0"/>
                  </a:moveTo>
                  <a:lnTo>
                    <a:pt x="965009" y="0"/>
                  </a:lnTo>
                  <a:cubicBezTo>
                    <a:pt x="973834" y="0"/>
                    <a:pt x="982297" y="3506"/>
                    <a:pt x="988537" y="9746"/>
                  </a:cubicBezTo>
                  <a:cubicBezTo>
                    <a:pt x="994777" y="15986"/>
                    <a:pt x="998282" y="24449"/>
                    <a:pt x="998282" y="33273"/>
                  </a:cubicBezTo>
                  <a:lnTo>
                    <a:pt x="998282" y="1260352"/>
                  </a:lnTo>
                  <a:cubicBezTo>
                    <a:pt x="998282" y="1269177"/>
                    <a:pt x="994777" y="1277640"/>
                    <a:pt x="988537" y="1283880"/>
                  </a:cubicBezTo>
                  <a:cubicBezTo>
                    <a:pt x="982297" y="1290120"/>
                    <a:pt x="973834" y="1293625"/>
                    <a:pt x="965009" y="1293625"/>
                  </a:cubicBezTo>
                  <a:lnTo>
                    <a:pt x="33273" y="1293625"/>
                  </a:lnTo>
                  <a:cubicBezTo>
                    <a:pt x="24449" y="1293625"/>
                    <a:pt x="15986" y="1290120"/>
                    <a:pt x="9746" y="1283880"/>
                  </a:cubicBezTo>
                  <a:cubicBezTo>
                    <a:pt x="3506" y="1277640"/>
                    <a:pt x="0" y="1269177"/>
                    <a:pt x="0" y="1260352"/>
                  </a:cubicBezTo>
                  <a:lnTo>
                    <a:pt x="0" y="33273"/>
                  </a:lnTo>
                  <a:cubicBezTo>
                    <a:pt x="0" y="24449"/>
                    <a:pt x="3506" y="15986"/>
                    <a:pt x="9746" y="9746"/>
                  </a:cubicBezTo>
                  <a:cubicBezTo>
                    <a:pt x="15986" y="3506"/>
                    <a:pt x="24449" y="0"/>
                    <a:pt x="33273" y="0"/>
                  </a:cubicBezTo>
                  <a:close/>
                </a:path>
              </a:pathLst>
            </a:custGeom>
            <a:solidFill>
              <a:srgbClr val="7DECFF"/>
            </a:solidFill>
            <a:ln w="28575" cap="sq">
              <a:solidFill>
                <a:srgbClr val="6F6A67"/>
              </a:solidFill>
              <a:prstDash val="solid"/>
              <a:miter/>
            </a:ln>
          </p:spPr>
          <p:txBody>
            <a:bodyPr/>
            <a:lstStyle/>
            <a:p>
              <a:endParaRPr lang="en-US"/>
            </a:p>
          </p:txBody>
        </p:sp>
        <p:sp>
          <p:nvSpPr>
            <p:cNvPr id="13" name="TextBox 13"/>
            <p:cNvSpPr txBox="1"/>
            <p:nvPr/>
          </p:nvSpPr>
          <p:spPr>
            <a:xfrm>
              <a:off x="0" y="19050"/>
              <a:ext cx="998282" cy="1274575"/>
            </a:xfrm>
            <a:prstGeom prst="rect">
              <a:avLst/>
            </a:prstGeom>
          </p:spPr>
          <p:txBody>
            <a:bodyPr lIns="50800" tIns="50800" rIns="50800" bIns="50800" rtlCol="0" anchor="ctr"/>
            <a:lstStyle/>
            <a:p>
              <a:pPr algn="ctr">
                <a:lnSpc>
                  <a:spcPts val="2770"/>
                </a:lnSpc>
              </a:pPr>
              <a:endParaRPr/>
            </a:p>
          </p:txBody>
        </p:sp>
      </p:grpSp>
      <p:grpSp>
        <p:nvGrpSpPr>
          <p:cNvPr id="14" name="Group 14"/>
          <p:cNvGrpSpPr/>
          <p:nvPr/>
        </p:nvGrpSpPr>
        <p:grpSpPr>
          <a:xfrm>
            <a:off x="4905585" y="3344656"/>
            <a:ext cx="2073659" cy="322428"/>
            <a:chOff x="0" y="0"/>
            <a:chExt cx="407641" cy="63383"/>
          </a:xfrm>
        </p:grpSpPr>
        <p:sp>
          <p:nvSpPr>
            <p:cNvPr id="15" name="Freeform 15"/>
            <p:cNvSpPr/>
            <p:nvPr/>
          </p:nvSpPr>
          <p:spPr>
            <a:xfrm>
              <a:off x="0" y="0"/>
              <a:ext cx="407641" cy="63383"/>
            </a:xfrm>
            <a:custGeom>
              <a:avLst/>
              <a:gdLst/>
              <a:ahLst/>
              <a:cxnLst/>
              <a:rect l="l" t="t" r="r" b="b"/>
              <a:pathLst>
                <a:path w="407641" h="63383">
                  <a:moveTo>
                    <a:pt x="31691" y="0"/>
                  </a:moveTo>
                  <a:lnTo>
                    <a:pt x="375949" y="0"/>
                  </a:lnTo>
                  <a:cubicBezTo>
                    <a:pt x="393452" y="0"/>
                    <a:pt x="407641" y="14189"/>
                    <a:pt x="407641" y="31691"/>
                  </a:cubicBezTo>
                  <a:lnTo>
                    <a:pt x="407641" y="31691"/>
                  </a:lnTo>
                  <a:cubicBezTo>
                    <a:pt x="407641" y="49194"/>
                    <a:pt x="393452" y="63383"/>
                    <a:pt x="375949" y="63383"/>
                  </a:cubicBezTo>
                  <a:lnTo>
                    <a:pt x="31691" y="63383"/>
                  </a:lnTo>
                  <a:cubicBezTo>
                    <a:pt x="14189" y="63383"/>
                    <a:pt x="0" y="49194"/>
                    <a:pt x="0" y="31691"/>
                  </a:cubicBezTo>
                  <a:lnTo>
                    <a:pt x="0" y="31691"/>
                  </a:lnTo>
                  <a:cubicBezTo>
                    <a:pt x="0" y="14189"/>
                    <a:pt x="14189" y="0"/>
                    <a:pt x="31691" y="0"/>
                  </a:cubicBezTo>
                  <a:close/>
                </a:path>
              </a:pathLst>
            </a:custGeom>
            <a:solidFill>
              <a:srgbClr val="7DECFF"/>
            </a:solidFill>
            <a:ln w="28575" cap="sq">
              <a:solidFill>
                <a:srgbClr val="6F6A67"/>
              </a:solidFill>
              <a:prstDash val="solid"/>
              <a:miter/>
            </a:ln>
          </p:spPr>
          <p:txBody>
            <a:bodyPr/>
            <a:lstStyle/>
            <a:p>
              <a:endParaRPr lang="en-US"/>
            </a:p>
          </p:txBody>
        </p:sp>
        <p:sp>
          <p:nvSpPr>
            <p:cNvPr id="16" name="TextBox 16"/>
            <p:cNvSpPr txBox="1"/>
            <p:nvPr/>
          </p:nvSpPr>
          <p:spPr>
            <a:xfrm>
              <a:off x="0" y="-28575"/>
              <a:ext cx="407641" cy="91958"/>
            </a:xfrm>
            <a:prstGeom prst="rect">
              <a:avLst/>
            </a:prstGeom>
          </p:spPr>
          <p:txBody>
            <a:bodyPr lIns="50800" tIns="50800" rIns="50800" bIns="50800" rtlCol="0" anchor="ctr"/>
            <a:lstStyle/>
            <a:p>
              <a:pPr algn="ctr">
                <a:lnSpc>
                  <a:spcPts val="2808"/>
                </a:lnSpc>
              </a:pPr>
              <a:endParaRPr/>
            </a:p>
          </p:txBody>
        </p:sp>
      </p:grpSp>
      <p:grpSp>
        <p:nvGrpSpPr>
          <p:cNvPr id="17" name="Group 17"/>
          <p:cNvGrpSpPr/>
          <p:nvPr/>
        </p:nvGrpSpPr>
        <p:grpSpPr>
          <a:xfrm>
            <a:off x="11007314" y="3344656"/>
            <a:ext cx="2073659" cy="322428"/>
            <a:chOff x="0" y="0"/>
            <a:chExt cx="407641" cy="63383"/>
          </a:xfrm>
        </p:grpSpPr>
        <p:sp>
          <p:nvSpPr>
            <p:cNvPr id="18" name="Freeform 18"/>
            <p:cNvSpPr/>
            <p:nvPr/>
          </p:nvSpPr>
          <p:spPr>
            <a:xfrm>
              <a:off x="0" y="0"/>
              <a:ext cx="407641" cy="63383"/>
            </a:xfrm>
            <a:custGeom>
              <a:avLst/>
              <a:gdLst/>
              <a:ahLst/>
              <a:cxnLst/>
              <a:rect l="l" t="t" r="r" b="b"/>
              <a:pathLst>
                <a:path w="407641" h="63383">
                  <a:moveTo>
                    <a:pt x="31691" y="0"/>
                  </a:moveTo>
                  <a:lnTo>
                    <a:pt x="375949" y="0"/>
                  </a:lnTo>
                  <a:cubicBezTo>
                    <a:pt x="393452" y="0"/>
                    <a:pt x="407641" y="14189"/>
                    <a:pt x="407641" y="31691"/>
                  </a:cubicBezTo>
                  <a:lnTo>
                    <a:pt x="407641" y="31691"/>
                  </a:lnTo>
                  <a:cubicBezTo>
                    <a:pt x="407641" y="49194"/>
                    <a:pt x="393452" y="63383"/>
                    <a:pt x="375949" y="63383"/>
                  </a:cubicBezTo>
                  <a:lnTo>
                    <a:pt x="31691" y="63383"/>
                  </a:lnTo>
                  <a:cubicBezTo>
                    <a:pt x="14189" y="63383"/>
                    <a:pt x="0" y="49194"/>
                    <a:pt x="0" y="31691"/>
                  </a:cubicBezTo>
                  <a:lnTo>
                    <a:pt x="0" y="31691"/>
                  </a:lnTo>
                  <a:cubicBezTo>
                    <a:pt x="0" y="14189"/>
                    <a:pt x="14189" y="0"/>
                    <a:pt x="31691" y="0"/>
                  </a:cubicBezTo>
                  <a:close/>
                </a:path>
              </a:pathLst>
            </a:custGeom>
            <a:solidFill>
              <a:srgbClr val="7DECFF"/>
            </a:solidFill>
            <a:ln w="28575" cap="sq">
              <a:solidFill>
                <a:srgbClr val="6F6A67"/>
              </a:solidFill>
              <a:prstDash val="solid"/>
              <a:miter/>
            </a:ln>
          </p:spPr>
          <p:txBody>
            <a:bodyPr/>
            <a:lstStyle/>
            <a:p>
              <a:endParaRPr lang="en-US"/>
            </a:p>
          </p:txBody>
        </p:sp>
        <p:sp>
          <p:nvSpPr>
            <p:cNvPr id="19" name="TextBox 19"/>
            <p:cNvSpPr txBox="1"/>
            <p:nvPr/>
          </p:nvSpPr>
          <p:spPr>
            <a:xfrm>
              <a:off x="0" y="-28575"/>
              <a:ext cx="407641" cy="91958"/>
            </a:xfrm>
            <a:prstGeom prst="rect">
              <a:avLst/>
            </a:prstGeom>
          </p:spPr>
          <p:txBody>
            <a:bodyPr lIns="50800" tIns="50800" rIns="50800" bIns="50800" rtlCol="0" anchor="ctr"/>
            <a:lstStyle/>
            <a:p>
              <a:pPr algn="ctr">
                <a:lnSpc>
                  <a:spcPts val="2808"/>
                </a:lnSpc>
              </a:pPr>
              <a:endParaRPr/>
            </a:p>
          </p:txBody>
        </p:sp>
      </p:grpSp>
      <p:grpSp>
        <p:nvGrpSpPr>
          <p:cNvPr id="20" name="Group 20"/>
          <p:cNvGrpSpPr/>
          <p:nvPr/>
        </p:nvGrpSpPr>
        <p:grpSpPr>
          <a:xfrm>
            <a:off x="3480351" y="833166"/>
            <a:ext cx="4924127" cy="1437607"/>
            <a:chOff x="0" y="0"/>
            <a:chExt cx="1037049" cy="302768"/>
          </a:xfrm>
        </p:grpSpPr>
        <p:sp>
          <p:nvSpPr>
            <p:cNvPr id="21" name="Freeform 21"/>
            <p:cNvSpPr/>
            <p:nvPr/>
          </p:nvSpPr>
          <p:spPr>
            <a:xfrm>
              <a:off x="0" y="0"/>
              <a:ext cx="1037049" cy="302768"/>
            </a:xfrm>
            <a:custGeom>
              <a:avLst/>
              <a:gdLst/>
              <a:ahLst/>
              <a:cxnLst/>
              <a:rect l="l" t="t" r="r" b="b"/>
              <a:pathLst>
                <a:path w="1037049" h="302768">
                  <a:moveTo>
                    <a:pt x="29873" y="0"/>
                  </a:moveTo>
                  <a:lnTo>
                    <a:pt x="1007177" y="0"/>
                  </a:lnTo>
                  <a:cubicBezTo>
                    <a:pt x="1015099" y="0"/>
                    <a:pt x="1022698" y="3147"/>
                    <a:pt x="1028300" y="8749"/>
                  </a:cubicBezTo>
                  <a:cubicBezTo>
                    <a:pt x="1033902" y="14352"/>
                    <a:pt x="1037049" y="21950"/>
                    <a:pt x="1037049" y="29873"/>
                  </a:cubicBezTo>
                  <a:lnTo>
                    <a:pt x="1037049" y="272896"/>
                  </a:lnTo>
                  <a:cubicBezTo>
                    <a:pt x="1037049" y="280818"/>
                    <a:pt x="1033902" y="288417"/>
                    <a:pt x="1028300" y="294019"/>
                  </a:cubicBezTo>
                  <a:cubicBezTo>
                    <a:pt x="1022698" y="299621"/>
                    <a:pt x="1015099" y="302768"/>
                    <a:pt x="1007177" y="302768"/>
                  </a:cubicBezTo>
                  <a:lnTo>
                    <a:pt x="29873" y="302768"/>
                  </a:lnTo>
                  <a:cubicBezTo>
                    <a:pt x="13374" y="302768"/>
                    <a:pt x="0" y="289394"/>
                    <a:pt x="0" y="272896"/>
                  </a:cubicBezTo>
                  <a:lnTo>
                    <a:pt x="0" y="29873"/>
                  </a:lnTo>
                  <a:cubicBezTo>
                    <a:pt x="0" y="21950"/>
                    <a:pt x="3147" y="14352"/>
                    <a:pt x="8749" y="8749"/>
                  </a:cubicBezTo>
                  <a:cubicBezTo>
                    <a:pt x="14352" y="3147"/>
                    <a:pt x="21950" y="0"/>
                    <a:pt x="29873" y="0"/>
                  </a:cubicBezTo>
                  <a:close/>
                </a:path>
              </a:pathLst>
            </a:custGeom>
            <a:solidFill>
              <a:srgbClr val="6EADC1"/>
            </a:solidFill>
            <a:ln w="28575" cap="sq">
              <a:solidFill>
                <a:srgbClr val="6F6A67"/>
              </a:solidFill>
              <a:prstDash val="solid"/>
              <a:miter/>
            </a:ln>
          </p:spPr>
          <p:txBody>
            <a:bodyPr/>
            <a:lstStyle/>
            <a:p>
              <a:endParaRPr lang="en-US"/>
            </a:p>
          </p:txBody>
        </p:sp>
        <p:sp>
          <p:nvSpPr>
            <p:cNvPr id="22" name="TextBox 22"/>
            <p:cNvSpPr txBox="1"/>
            <p:nvPr/>
          </p:nvSpPr>
          <p:spPr>
            <a:xfrm>
              <a:off x="0" y="19050"/>
              <a:ext cx="1037049" cy="283718"/>
            </a:xfrm>
            <a:prstGeom prst="rect">
              <a:avLst/>
            </a:prstGeom>
          </p:spPr>
          <p:txBody>
            <a:bodyPr lIns="50800" tIns="50800" rIns="50800" bIns="50800" rtlCol="0" anchor="ctr"/>
            <a:lstStyle/>
            <a:p>
              <a:pPr algn="ctr">
                <a:lnSpc>
                  <a:spcPts val="2770"/>
                </a:lnSpc>
              </a:pPr>
              <a:endParaRPr/>
            </a:p>
          </p:txBody>
        </p:sp>
      </p:grpSp>
      <p:grpSp>
        <p:nvGrpSpPr>
          <p:cNvPr id="23" name="Group 23"/>
          <p:cNvGrpSpPr/>
          <p:nvPr/>
        </p:nvGrpSpPr>
        <p:grpSpPr>
          <a:xfrm>
            <a:off x="3480351" y="667268"/>
            <a:ext cx="4924127" cy="1437607"/>
            <a:chOff x="0" y="0"/>
            <a:chExt cx="1037049" cy="302768"/>
          </a:xfrm>
        </p:grpSpPr>
        <p:sp>
          <p:nvSpPr>
            <p:cNvPr id="24" name="Freeform 24"/>
            <p:cNvSpPr/>
            <p:nvPr/>
          </p:nvSpPr>
          <p:spPr>
            <a:xfrm>
              <a:off x="0" y="0"/>
              <a:ext cx="1037049" cy="302768"/>
            </a:xfrm>
            <a:custGeom>
              <a:avLst/>
              <a:gdLst/>
              <a:ahLst/>
              <a:cxnLst/>
              <a:rect l="l" t="t" r="r" b="b"/>
              <a:pathLst>
                <a:path w="1037049" h="302768">
                  <a:moveTo>
                    <a:pt x="29873" y="0"/>
                  </a:moveTo>
                  <a:lnTo>
                    <a:pt x="1007177" y="0"/>
                  </a:lnTo>
                  <a:cubicBezTo>
                    <a:pt x="1015099" y="0"/>
                    <a:pt x="1022698" y="3147"/>
                    <a:pt x="1028300" y="8749"/>
                  </a:cubicBezTo>
                  <a:cubicBezTo>
                    <a:pt x="1033902" y="14352"/>
                    <a:pt x="1037049" y="21950"/>
                    <a:pt x="1037049" y="29873"/>
                  </a:cubicBezTo>
                  <a:lnTo>
                    <a:pt x="1037049" y="272896"/>
                  </a:lnTo>
                  <a:cubicBezTo>
                    <a:pt x="1037049" y="280818"/>
                    <a:pt x="1033902" y="288417"/>
                    <a:pt x="1028300" y="294019"/>
                  </a:cubicBezTo>
                  <a:cubicBezTo>
                    <a:pt x="1022698" y="299621"/>
                    <a:pt x="1015099" y="302768"/>
                    <a:pt x="1007177" y="302768"/>
                  </a:cubicBezTo>
                  <a:lnTo>
                    <a:pt x="29873" y="302768"/>
                  </a:lnTo>
                  <a:cubicBezTo>
                    <a:pt x="13374" y="302768"/>
                    <a:pt x="0" y="289394"/>
                    <a:pt x="0" y="272896"/>
                  </a:cubicBezTo>
                  <a:lnTo>
                    <a:pt x="0" y="29873"/>
                  </a:lnTo>
                  <a:cubicBezTo>
                    <a:pt x="0" y="21950"/>
                    <a:pt x="3147" y="14352"/>
                    <a:pt x="8749" y="8749"/>
                  </a:cubicBezTo>
                  <a:cubicBezTo>
                    <a:pt x="14352" y="3147"/>
                    <a:pt x="21950" y="0"/>
                    <a:pt x="29873" y="0"/>
                  </a:cubicBezTo>
                  <a:close/>
                </a:path>
              </a:pathLst>
            </a:custGeom>
            <a:solidFill>
              <a:srgbClr val="7DECFF"/>
            </a:solidFill>
            <a:ln w="28575" cap="sq">
              <a:solidFill>
                <a:srgbClr val="6F6A67"/>
              </a:solidFill>
              <a:prstDash val="solid"/>
              <a:miter/>
            </a:ln>
          </p:spPr>
          <p:txBody>
            <a:bodyPr/>
            <a:lstStyle/>
            <a:p>
              <a:endParaRPr lang="en-US"/>
            </a:p>
          </p:txBody>
        </p:sp>
        <p:sp>
          <p:nvSpPr>
            <p:cNvPr id="25" name="TextBox 25"/>
            <p:cNvSpPr txBox="1"/>
            <p:nvPr/>
          </p:nvSpPr>
          <p:spPr>
            <a:xfrm>
              <a:off x="0" y="19050"/>
              <a:ext cx="1037049" cy="283718"/>
            </a:xfrm>
            <a:prstGeom prst="rect">
              <a:avLst/>
            </a:prstGeom>
          </p:spPr>
          <p:txBody>
            <a:bodyPr lIns="50800" tIns="50800" rIns="50800" bIns="50800" rtlCol="0" anchor="ctr"/>
            <a:lstStyle/>
            <a:p>
              <a:pPr algn="ctr">
                <a:lnSpc>
                  <a:spcPts val="2770"/>
                </a:lnSpc>
              </a:pPr>
              <a:endParaRPr/>
            </a:p>
          </p:txBody>
        </p:sp>
      </p:grpSp>
      <p:grpSp>
        <p:nvGrpSpPr>
          <p:cNvPr id="26" name="Group 26"/>
          <p:cNvGrpSpPr/>
          <p:nvPr/>
        </p:nvGrpSpPr>
        <p:grpSpPr>
          <a:xfrm>
            <a:off x="9582080" y="833166"/>
            <a:ext cx="4924127" cy="1437607"/>
            <a:chOff x="0" y="0"/>
            <a:chExt cx="1037049" cy="302768"/>
          </a:xfrm>
        </p:grpSpPr>
        <p:sp>
          <p:nvSpPr>
            <p:cNvPr id="27" name="Freeform 27"/>
            <p:cNvSpPr/>
            <p:nvPr/>
          </p:nvSpPr>
          <p:spPr>
            <a:xfrm>
              <a:off x="0" y="0"/>
              <a:ext cx="1037049" cy="302768"/>
            </a:xfrm>
            <a:custGeom>
              <a:avLst/>
              <a:gdLst/>
              <a:ahLst/>
              <a:cxnLst/>
              <a:rect l="l" t="t" r="r" b="b"/>
              <a:pathLst>
                <a:path w="1037049" h="302768">
                  <a:moveTo>
                    <a:pt x="29873" y="0"/>
                  </a:moveTo>
                  <a:lnTo>
                    <a:pt x="1007177" y="0"/>
                  </a:lnTo>
                  <a:cubicBezTo>
                    <a:pt x="1015099" y="0"/>
                    <a:pt x="1022698" y="3147"/>
                    <a:pt x="1028300" y="8749"/>
                  </a:cubicBezTo>
                  <a:cubicBezTo>
                    <a:pt x="1033902" y="14352"/>
                    <a:pt x="1037049" y="21950"/>
                    <a:pt x="1037049" y="29873"/>
                  </a:cubicBezTo>
                  <a:lnTo>
                    <a:pt x="1037049" y="272896"/>
                  </a:lnTo>
                  <a:cubicBezTo>
                    <a:pt x="1037049" y="280818"/>
                    <a:pt x="1033902" y="288417"/>
                    <a:pt x="1028300" y="294019"/>
                  </a:cubicBezTo>
                  <a:cubicBezTo>
                    <a:pt x="1022698" y="299621"/>
                    <a:pt x="1015099" y="302768"/>
                    <a:pt x="1007177" y="302768"/>
                  </a:cubicBezTo>
                  <a:lnTo>
                    <a:pt x="29873" y="302768"/>
                  </a:lnTo>
                  <a:cubicBezTo>
                    <a:pt x="13374" y="302768"/>
                    <a:pt x="0" y="289394"/>
                    <a:pt x="0" y="272896"/>
                  </a:cubicBezTo>
                  <a:lnTo>
                    <a:pt x="0" y="29873"/>
                  </a:lnTo>
                  <a:cubicBezTo>
                    <a:pt x="0" y="21950"/>
                    <a:pt x="3147" y="14352"/>
                    <a:pt x="8749" y="8749"/>
                  </a:cubicBezTo>
                  <a:cubicBezTo>
                    <a:pt x="14352" y="3147"/>
                    <a:pt x="21950" y="0"/>
                    <a:pt x="29873" y="0"/>
                  </a:cubicBezTo>
                  <a:close/>
                </a:path>
              </a:pathLst>
            </a:custGeom>
            <a:solidFill>
              <a:srgbClr val="6EADC1"/>
            </a:solidFill>
            <a:ln w="28575" cap="sq">
              <a:solidFill>
                <a:srgbClr val="6F6A67"/>
              </a:solidFill>
              <a:prstDash val="solid"/>
              <a:miter/>
            </a:ln>
          </p:spPr>
          <p:txBody>
            <a:bodyPr/>
            <a:lstStyle/>
            <a:p>
              <a:endParaRPr lang="en-US"/>
            </a:p>
          </p:txBody>
        </p:sp>
        <p:sp>
          <p:nvSpPr>
            <p:cNvPr id="28" name="TextBox 28"/>
            <p:cNvSpPr txBox="1"/>
            <p:nvPr/>
          </p:nvSpPr>
          <p:spPr>
            <a:xfrm>
              <a:off x="0" y="19050"/>
              <a:ext cx="1037049" cy="283718"/>
            </a:xfrm>
            <a:prstGeom prst="rect">
              <a:avLst/>
            </a:prstGeom>
          </p:spPr>
          <p:txBody>
            <a:bodyPr lIns="50800" tIns="50800" rIns="50800" bIns="50800" rtlCol="0" anchor="ctr"/>
            <a:lstStyle/>
            <a:p>
              <a:pPr algn="ctr">
                <a:lnSpc>
                  <a:spcPts val="2770"/>
                </a:lnSpc>
              </a:pPr>
              <a:endParaRPr/>
            </a:p>
          </p:txBody>
        </p:sp>
      </p:grpSp>
      <p:grpSp>
        <p:nvGrpSpPr>
          <p:cNvPr id="29" name="Group 29"/>
          <p:cNvGrpSpPr/>
          <p:nvPr/>
        </p:nvGrpSpPr>
        <p:grpSpPr>
          <a:xfrm>
            <a:off x="9582080" y="667268"/>
            <a:ext cx="4924127" cy="1437607"/>
            <a:chOff x="0" y="0"/>
            <a:chExt cx="1037049" cy="302768"/>
          </a:xfrm>
        </p:grpSpPr>
        <p:sp>
          <p:nvSpPr>
            <p:cNvPr id="30" name="Freeform 30"/>
            <p:cNvSpPr/>
            <p:nvPr/>
          </p:nvSpPr>
          <p:spPr>
            <a:xfrm>
              <a:off x="0" y="0"/>
              <a:ext cx="1037049" cy="302768"/>
            </a:xfrm>
            <a:custGeom>
              <a:avLst/>
              <a:gdLst/>
              <a:ahLst/>
              <a:cxnLst/>
              <a:rect l="l" t="t" r="r" b="b"/>
              <a:pathLst>
                <a:path w="1037049" h="302768">
                  <a:moveTo>
                    <a:pt x="29873" y="0"/>
                  </a:moveTo>
                  <a:lnTo>
                    <a:pt x="1007177" y="0"/>
                  </a:lnTo>
                  <a:cubicBezTo>
                    <a:pt x="1015099" y="0"/>
                    <a:pt x="1022698" y="3147"/>
                    <a:pt x="1028300" y="8749"/>
                  </a:cubicBezTo>
                  <a:cubicBezTo>
                    <a:pt x="1033902" y="14352"/>
                    <a:pt x="1037049" y="21950"/>
                    <a:pt x="1037049" y="29873"/>
                  </a:cubicBezTo>
                  <a:lnTo>
                    <a:pt x="1037049" y="272896"/>
                  </a:lnTo>
                  <a:cubicBezTo>
                    <a:pt x="1037049" y="280818"/>
                    <a:pt x="1033902" y="288417"/>
                    <a:pt x="1028300" y="294019"/>
                  </a:cubicBezTo>
                  <a:cubicBezTo>
                    <a:pt x="1022698" y="299621"/>
                    <a:pt x="1015099" y="302768"/>
                    <a:pt x="1007177" y="302768"/>
                  </a:cubicBezTo>
                  <a:lnTo>
                    <a:pt x="29873" y="302768"/>
                  </a:lnTo>
                  <a:cubicBezTo>
                    <a:pt x="13374" y="302768"/>
                    <a:pt x="0" y="289394"/>
                    <a:pt x="0" y="272896"/>
                  </a:cubicBezTo>
                  <a:lnTo>
                    <a:pt x="0" y="29873"/>
                  </a:lnTo>
                  <a:cubicBezTo>
                    <a:pt x="0" y="21950"/>
                    <a:pt x="3147" y="14352"/>
                    <a:pt x="8749" y="8749"/>
                  </a:cubicBezTo>
                  <a:cubicBezTo>
                    <a:pt x="14352" y="3147"/>
                    <a:pt x="21950" y="0"/>
                    <a:pt x="29873" y="0"/>
                  </a:cubicBezTo>
                  <a:close/>
                </a:path>
              </a:pathLst>
            </a:custGeom>
            <a:solidFill>
              <a:srgbClr val="7DECFF"/>
            </a:solidFill>
            <a:ln w="28575" cap="sq">
              <a:solidFill>
                <a:srgbClr val="6F6A67"/>
              </a:solidFill>
              <a:prstDash val="solid"/>
              <a:miter/>
            </a:ln>
          </p:spPr>
          <p:txBody>
            <a:bodyPr/>
            <a:lstStyle/>
            <a:p>
              <a:endParaRPr lang="en-US"/>
            </a:p>
          </p:txBody>
        </p:sp>
        <p:sp>
          <p:nvSpPr>
            <p:cNvPr id="31" name="TextBox 31"/>
            <p:cNvSpPr txBox="1"/>
            <p:nvPr/>
          </p:nvSpPr>
          <p:spPr>
            <a:xfrm>
              <a:off x="0" y="19050"/>
              <a:ext cx="1037049" cy="283718"/>
            </a:xfrm>
            <a:prstGeom prst="rect">
              <a:avLst/>
            </a:prstGeom>
          </p:spPr>
          <p:txBody>
            <a:bodyPr lIns="50800" tIns="50800" rIns="50800" bIns="50800" rtlCol="0" anchor="ctr"/>
            <a:lstStyle/>
            <a:p>
              <a:pPr algn="ctr">
                <a:lnSpc>
                  <a:spcPts val="2770"/>
                </a:lnSpc>
              </a:pPr>
              <a:endParaRPr/>
            </a:p>
          </p:txBody>
        </p:sp>
      </p:grpSp>
      <p:grpSp>
        <p:nvGrpSpPr>
          <p:cNvPr id="32" name="Group 32"/>
          <p:cNvGrpSpPr/>
          <p:nvPr/>
        </p:nvGrpSpPr>
        <p:grpSpPr>
          <a:xfrm>
            <a:off x="8815148" y="4311209"/>
            <a:ext cx="356261" cy="35626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EC537"/>
            </a:solidFill>
          </p:spPr>
          <p:txBody>
            <a:bodyPr/>
            <a:lstStyle/>
            <a:p>
              <a:endParaRPr lang="en-US"/>
            </a:p>
          </p:txBody>
        </p:sp>
        <p:sp>
          <p:nvSpPr>
            <p:cNvPr id="34" name="TextBox 34"/>
            <p:cNvSpPr txBox="1"/>
            <p:nvPr/>
          </p:nvSpPr>
          <p:spPr>
            <a:xfrm>
              <a:off x="190500" y="161925"/>
              <a:ext cx="431800" cy="460375"/>
            </a:xfrm>
            <a:prstGeom prst="rect">
              <a:avLst/>
            </a:prstGeom>
          </p:spPr>
          <p:txBody>
            <a:bodyPr lIns="50800" tIns="50800" rIns="50800" bIns="50800" rtlCol="0" anchor="ctr"/>
            <a:lstStyle/>
            <a:p>
              <a:pPr algn="ctr">
                <a:lnSpc>
                  <a:spcPts val="2808"/>
                </a:lnSpc>
              </a:pPr>
              <a:endParaRPr/>
            </a:p>
          </p:txBody>
        </p:sp>
      </p:grpSp>
      <p:grpSp>
        <p:nvGrpSpPr>
          <p:cNvPr id="35" name="Group 35"/>
          <p:cNvGrpSpPr/>
          <p:nvPr/>
        </p:nvGrpSpPr>
        <p:grpSpPr>
          <a:xfrm>
            <a:off x="8815148" y="5264514"/>
            <a:ext cx="356261" cy="356261"/>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EC537"/>
            </a:solidFill>
          </p:spPr>
          <p:txBody>
            <a:bodyPr/>
            <a:lstStyle/>
            <a:p>
              <a:endParaRPr lang="en-US"/>
            </a:p>
          </p:txBody>
        </p:sp>
        <p:sp>
          <p:nvSpPr>
            <p:cNvPr id="37" name="TextBox 37"/>
            <p:cNvSpPr txBox="1"/>
            <p:nvPr/>
          </p:nvSpPr>
          <p:spPr>
            <a:xfrm>
              <a:off x="190500" y="161925"/>
              <a:ext cx="431800" cy="460375"/>
            </a:xfrm>
            <a:prstGeom prst="rect">
              <a:avLst/>
            </a:prstGeom>
          </p:spPr>
          <p:txBody>
            <a:bodyPr lIns="50800" tIns="50800" rIns="50800" bIns="50800" rtlCol="0" anchor="ctr"/>
            <a:lstStyle/>
            <a:p>
              <a:pPr algn="ctr">
                <a:lnSpc>
                  <a:spcPts val="2808"/>
                </a:lnSpc>
              </a:pPr>
              <a:endParaRPr/>
            </a:p>
          </p:txBody>
        </p:sp>
      </p:grpSp>
      <p:grpSp>
        <p:nvGrpSpPr>
          <p:cNvPr id="38" name="Group 38"/>
          <p:cNvGrpSpPr/>
          <p:nvPr/>
        </p:nvGrpSpPr>
        <p:grpSpPr>
          <a:xfrm>
            <a:off x="8815148" y="6217819"/>
            <a:ext cx="356261" cy="356261"/>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EC537"/>
            </a:solidFill>
          </p:spPr>
          <p:txBody>
            <a:bodyPr/>
            <a:lstStyle/>
            <a:p>
              <a:endParaRPr lang="en-US"/>
            </a:p>
          </p:txBody>
        </p:sp>
        <p:sp>
          <p:nvSpPr>
            <p:cNvPr id="40" name="TextBox 40"/>
            <p:cNvSpPr txBox="1"/>
            <p:nvPr/>
          </p:nvSpPr>
          <p:spPr>
            <a:xfrm>
              <a:off x="190500" y="161925"/>
              <a:ext cx="431800" cy="460375"/>
            </a:xfrm>
            <a:prstGeom prst="rect">
              <a:avLst/>
            </a:prstGeom>
          </p:spPr>
          <p:txBody>
            <a:bodyPr lIns="50800" tIns="50800" rIns="50800" bIns="50800" rtlCol="0" anchor="ctr"/>
            <a:lstStyle/>
            <a:p>
              <a:pPr algn="ctr">
                <a:lnSpc>
                  <a:spcPts val="2808"/>
                </a:lnSpc>
              </a:pPr>
              <a:endParaRPr/>
            </a:p>
          </p:txBody>
        </p:sp>
      </p:grpSp>
      <p:grpSp>
        <p:nvGrpSpPr>
          <p:cNvPr id="41" name="Group 41"/>
          <p:cNvGrpSpPr/>
          <p:nvPr/>
        </p:nvGrpSpPr>
        <p:grpSpPr>
          <a:xfrm>
            <a:off x="8815148" y="7171124"/>
            <a:ext cx="356261" cy="356261"/>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EC537"/>
            </a:solidFill>
          </p:spPr>
          <p:txBody>
            <a:bodyPr/>
            <a:lstStyle/>
            <a:p>
              <a:endParaRPr lang="en-US"/>
            </a:p>
          </p:txBody>
        </p:sp>
        <p:sp>
          <p:nvSpPr>
            <p:cNvPr id="43" name="TextBox 43"/>
            <p:cNvSpPr txBox="1"/>
            <p:nvPr/>
          </p:nvSpPr>
          <p:spPr>
            <a:xfrm>
              <a:off x="190500" y="161925"/>
              <a:ext cx="431800" cy="460375"/>
            </a:xfrm>
            <a:prstGeom prst="rect">
              <a:avLst/>
            </a:prstGeom>
          </p:spPr>
          <p:txBody>
            <a:bodyPr lIns="50800" tIns="50800" rIns="50800" bIns="50800" rtlCol="0" anchor="ctr"/>
            <a:lstStyle/>
            <a:p>
              <a:pPr algn="ctr">
                <a:lnSpc>
                  <a:spcPts val="2808"/>
                </a:lnSpc>
              </a:pPr>
              <a:endParaRPr/>
            </a:p>
          </p:txBody>
        </p:sp>
      </p:grpSp>
      <p:grpSp>
        <p:nvGrpSpPr>
          <p:cNvPr id="44" name="Group 44"/>
          <p:cNvGrpSpPr/>
          <p:nvPr/>
        </p:nvGrpSpPr>
        <p:grpSpPr>
          <a:xfrm>
            <a:off x="8815148" y="8124429"/>
            <a:ext cx="356261" cy="356261"/>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FEC537"/>
            </a:solidFill>
          </p:spPr>
          <p:txBody>
            <a:bodyPr/>
            <a:lstStyle/>
            <a:p>
              <a:endParaRPr lang="en-US"/>
            </a:p>
          </p:txBody>
        </p:sp>
        <p:sp>
          <p:nvSpPr>
            <p:cNvPr id="46" name="TextBox 46"/>
            <p:cNvSpPr txBox="1"/>
            <p:nvPr/>
          </p:nvSpPr>
          <p:spPr>
            <a:xfrm>
              <a:off x="190500" y="161925"/>
              <a:ext cx="431800" cy="460375"/>
            </a:xfrm>
            <a:prstGeom prst="rect">
              <a:avLst/>
            </a:prstGeom>
          </p:spPr>
          <p:txBody>
            <a:bodyPr lIns="50800" tIns="50800" rIns="50800" bIns="50800" rtlCol="0" anchor="ctr"/>
            <a:lstStyle/>
            <a:p>
              <a:pPr algn="ctr">
                <a:lnSpc>
                  <a:spcPts val="2808"/>
                </a:lnSpc>
              </a:pPr>
              <a:endParaRPr/>
            </a:p>
          </p:txBody>
        </p:sp>
      </p:grpSp>
      <p:sp>
        <p:nvSpPr>
          <p:cNvPr id="47" name="TextBox 47"/>
          <p:cNvSpPr txBox="1"/>
          <p:nvPr/>
        </p:nvSpPr>
        <p:spPr>
          <a:xfrm>
            <a:off x="3711978" y="1000280"/>
            <a:ext cx="4420845" cy="683512"/>
          </a:xfrm>
          <a:prstGeom prst="rect">
            <a:avLst/>
          </a:prstGeom>
        </p:spPr>
        <p:txBody>
          <a:bodyPr lIns="0" tIns="0" rIns="0" bIns="0" rtlCol="0" anchor="t">
            <a:spAutoFit/>
          </a:bodyPr>
          <a:lstStyle/>
          <a:p>
            <a:pPr algn="ctr">
              <a:lnSpc>
                <a:spcPts val="5345"/>
              </a:lnSpc>
              <a:spcBef>
                <a:spcPct val="0"/>
              </a:spcBef>
            </a:pPr>
            <a:r>
              <a:rPr lang="en-US" sz="4689" b="1">
                <a:solidFill>
                  <a:srgbClr val="000000"/>
                </a:solidFill>
                <a:latin typeface="Gotham Bold"/>
                <a:ea typeface="Gotham Bold"/>
                <a:cs typeface="Gotham Bold"/>
                <a:sym typeface="Gotham Bold"/>
              </a:rPr>
              <a:t>CONTRACT</a:t>
            </a:r>
          </a:p>
        </p:txBody>
      </p:sp>
      <p:sp>
        <p:nvSpPr>
          <p:cNvPr id="48" name="TextBox 48"/>
          <p:cNvSpPr txBox="1"/>
          <p:nvPr/>
        </p:nvSpPr>
        <p:spPr>
          <a:xfrm>
            <a:off x="9833721" y="1065494"/>
            <a:ext cx="4420845" cy="683512"/>
          </a:xfrm>
          <a:prstGeom prst="rect">
            <a:avLst/>
          </a:prstGeom>
        </p:spPr>
        <p:txBody>
          <a:bodyPr lIns="0" tIns="0" rIns="0" bIns="0" rtlCol="0" anchor="t">
            <a:spAutoFit/>
          </a:bodyPr>
          <a:lstStyle/>
          <a:p>
            <a:pPr algn="ctr">
              <a:lnSpc>
                <a:spcPts val="5345"/>
              </a:lnSpc>
              <a:spcBef>
                <a:spcPct val="0"/>
              </a:spcBef>
            </a:pPr>
            <a:r>
              <a:rPr lang="en-US" sz="4689" b="1">
                <a:solidFill>
                  <a:srgbClr val="000000"/>
                </a:solidFill>
                <a:latin typeface="Gotham Bold"/>
                <a:ea typeface="Gotham Bold"/>
                <a:cs typeface="Gotham Bold"/>
                <a:sym typeface="Gotham Bold"/>
              </a:rPr>
              <a:t>PERMANENT</a:t>
            </a:r>
          </a:p>
        </p:txBody>
      </p:sp>
      <p:sp>
        <p:nvSpPr>
          <p:cNvPr id="49" name="TextBox 49"/>
          <p:cNvSpPr txBox="1"/>
          <p:nvPr/>
        </p:nvSpPr>
        <p:spPr>
          <a:xfrm>
            <a:off x="8439097" y="1107400"/>
            <a:ext cx="1082841" cy="576392"/>
          </a:xfrm>
          <a:prstGeom prst="rect">
            <a:avLst/>
          </a:prstGeom>
        </p:spPr>
        <p:txBody>
          <a:bodyPr lIns="0" tIns="0" rIns="0" bIns="0" rtlCol="0" anchor="t">
            <a:spAutoFit/>
          </a:bodyPr>
          <a:lstStyle/>
          <a:p>
            <a:pPr algn="ctr">
              <a:lnSpc>
                <a:spcPts val="4454"/>
              </a:lnSpc>
              <a:spcBef>
                <a:spcPct val="0"/>
              </a:spcBef>
            </a:pPr>
            <a:r>
              <a:rPr lang="en-US" sz="3907" b="1">
                <a:solidFill>
                  <a:srgbClr val="ED1768"/>
                </a:solidFill>
                <a:latin typeface="Gotham Bold"/>
                <a:ea typeface="Gotham Bold"/>
                <a:cs typeface="Gotham Bold"/>
                <a:sym typeface="Gotham Bold"/>
              </a:rPr>
              <a:t>VS</a:t>
            </a:r>
          </a:p>
        </p:txBody>
      </p:sp>
      <p:sp>
        <p:nvSpPr>
          <p:cNvPr id="50" name="TextBox 50"/>
          <p:cNvSpPr txBox="1"/>
          <p:nvPr/>
        </p:nvSpPr>
        <p:spPr>
          <a:xfrm>
            <a:off x="4128781" y="3954506"/>
            <a:ext cx="3627267" cy="6722823"/>
          </a:xfrm>
          <a:prstGeom prst="rect">
            <a:avLst/>
          </a:prstGeom>
        </p:spPr>
        <p:txBody>
          <a:bodyPr lIns="0" tIns="0" rIns="0" bIns="0" rtlCol="0" anchor="t">
            <a:spAutoFit/>
          </a:bodyPr>
          <a:lstStyle/>
          <a:p>
            <a:pPr algn="ctr">
              <a:lnSpc>
                <a:spcPts val="4512"/>
              </a:lnSpc>
            </a:pPr>
            <a:r>
              <a:rPr lang="en-US" sz="3223">
                <a:solidFill>
                  <a:srgbClr val="000000"/>
                </a:solidFill>
                <a:latin typeface="Inter"/>
                <a:ea typeface="Inter"/>
                <a:cs typeface="Inter"/>
                <a:sym typeface="Inter"/>
              </a:rPr>
              <a:t>Short-term need</a:t>
            </a:r>
          </a:p>
          <a:p>
            <a:pPr algn="ctr">
              <a:lnSpc>
                <a:spcPts val="4512"/>
              </a:lnSpc>
            </a:pPr>
            <a:endParaRPr lang="en-US" sz="3223">
              <a:solidFill>
                <a:srgbClr val="000000"/>
              </a:solidFill>
              <a:latin typeface="Inter"/>
              <a:ea typeface="Inter"/>
              <a:cs typeface="Inter"/>
              <a:sym typeface="Inter"/>
            </a:endParaRPr>
          </a:p>
          <a:p>
            <a:pPr algn="ctr">
              <a:lnSpc>
                <a:spcPts val="4512"/>
              </a:lnSpc>
            </a:pPr>
            <a:r>
              <a:rPr lang="en-US" sz="3223">
                <a:solidFill>
                  <a:srgbClr val="000000"/>
                </a:solidFill>
                <a:latin typeface="Inter"/>
                <a:ea typeface="Inter"/>
                <a:cs typeface="Inter"/>
                <a:sym typeface="Inter"/>
              </a:rPr>
              <a:t>Cost-efficient</a:t>
            </a:r>
          </a:p>
          <a:p>
            <a:pPr algn="ctr">
              <a:lnSpc>
                <a:spcPts val="4512"/>
              </a:lnSpc>
            </a:pPr>
            <a:endParaRPr lang="en-US" sz="3223">
              <a:solidFill>
                <a:srgbClr val="000000"/>
              </a:solidFill>
              <a:latin typeface="Inter"/>
              <a:ea typeface="Inter"/>
              <a:cs typeface="Inter"/>
              <a:sym typeface="Inter"/>
            </a:endParaRPr>
          </a:p>
          <a:p>
            <a:pPr algn="ctr">
              <a:lnSpc>
                <a:spcPts val="4512"/>
              </a:lnSpc>
            </a:pPr>
            <a:r>
              <a:rPr lang="en-US" sz="3223">
                <a:solidFill>
                  <a:srgbClr val="000000"/>
                </a:solidFill>
                <a:latin typeface="Inter"/>
                <a:ea typeface="Inter"/>
                <a:cs typeface="Inter"/>
                <a:sym typeface="Inter"/>
              </a:rPr>
              <a:t>Specialized skills</a:t>
            </a:r>
          </a:p>
          <a:p>
            <a:pPr algn="ctr">
              <a:lnSpc>
                <a:spcPts val="4512"/>
              </a:lnSpc>
            </a:pPr>
            <a:endParaRPr lang="en-US" sz="3223">
              <a:solidFill>
                <a:srgbClr val="000000"/>
              </a:solidFill>
              <a:latin typeface="Inter"/>
              <a:ea typeface="Inter"/>
              <a:cs typeface="Inter"/>
              <a:sym typeface="Inter"/>
            </a:endParaRPr>
          </a:p>
          <a:p>
            <a:pPr algn="ctr">
              <a:lnSpc>
                <a:spcPts val="4512"/>
              </a:lnSpc>
            </a:pPr>
            <a:r>
              <a:rPr lang="en-US" sz="3223">
                <a:solidFill>
                  <a:srgbClr val="000000"/>
                </a:solidFill>
                <a:latin typeface="Inter"/>
                <a:ea typeface="Inter"/>
                <a:cs typeface="Inter"/>
                <a:sym typeface="Inter"/>
              </a:rPr>
              <a:t>No long-term obligation</a:t>
            </a:r>
          </a:p>
          <a:p>
            <a:pPr algn="ctr">
              <a:lnSpc>
                <a:spcPts val="4512"/>
              </a:lnSpc>
            </a:pPr>
            <a:endParaRPr lang="en-US" sz="3223">
              <a:solidFill>
                <a:srgbClr val="000000"/>
              </a:solidFill>
              <a:latin typeface="Inter"/>
              <a:ea typeface="Inter"/>
              <a:cs typeface="Inter"/>
              <a:sym typeface="Inter"/>
            </a:endParaRPr>
          </a:p>
          <a:p>
            <a:pPr algn="ctr">
              <a:lnSpc>
                <a:spcPts val="4512"/>
              </a:lnSpc>
            </a:pPr>
            <a:endParaRPr lang="en-US" sz="3223">
              <a:solidFill>
                <a:srgbClr val="000000"/>
              </a:solidFill>
              <a:latin typeface="Inter"/>
              <a:ea typeface="Inter"/>
              <a:cs typeface="Inter"/>
              <a:sym typeface="Inter"/>
            </a:endParaRPr>
          </a:p>
          <a:p>
            <a:pPr algn="ctr">
              <a:lnSpc>
                <a:spcPts val="4512"/>
              </a:lnSpc>
            </a:pPr>
            <a:endParaRPr lang="en-US" sz="3223">
              <a:solidFill>
                <a:srgbClr val="000000"/>
              </a:solidFill>
              <a:latin typeface="Inter"/>
              <a:ea typeface="Inter"/>
              <a:cs typeface="Inter"/>
              <a:sym typeface="Inter"/>
            </a:endParaRPr>
          </a:p>
          <a:p>
            <a:pPr algn="ctr">
              <a:lnSpc>
                <a:spcPts val="4512"/>
              </a:lnSpc>
            </a:pPr>
            <a:endParaRPr lang="en-US" sz="3223">
              <a:solidFill>
                <a:srgbClr val="000000"/>
              </a:solidFill>
              <a:latin typeface="Inter"/>
              <a:ea typeface="Inter"/>
              <a:cs typeface="Inter"/>
              <a:sym typeface="Inter"/>
            </a:endParaRPr>
          </a:p>
        </p:txBody>
      </p:sp>
      <p:sp>
        <p:nvSpPr>
          <p:cNvPr id="51" name="TextBox 51"/>
          <p:cNvSpPr txBox="1"/>
          <p:nvPr/>
        </p:nvSpPr>
        <p:spPr>
          <a:xfrm>
            <a:off x="10230607" y="4003876"/>
            <a:ext cx="3627267" cy="4476815"/>
          </a:xfrm>
          <a:prstGeom prst="rect">
            <a:avLst/>
          </a:prstGeom>
        </p:spPr>
        <p:txBody>
          <a:bodyPr lIns="0" tIns="0" rIns="0" bIns="0" rtlCol="0" anchor="t">
            <a:spAutoFit/>
          </a:bodyPr>
          <a:lstStyle/>
          <a:p>
            <a:pPr algn="ctr">
              <a:lnSpc>
                <a:spcPts val="4512"/>
              </a:lnSpc>
            </a:pPr>
            <a:r>
              <a:rPr lang="en-US" sz="3223">
                <a:solidFill>
                  <a:srgbClr val="000000"/>
                </a:solidFill>
                <a:latin typeface="Inter"/>
                <a:ea typeface="Inter"/>
                <a:cs typeface="Inter"/>
                <a:sym typeface="Inter"/>
              </a:rPr>
              <a:t>Long-term need</a:t>
            </a:r>
          </a:p>
          <a:p>
            <a:pPr algn="ctr">
              <a:lnSpc>
                <a:spcPts val="4512"/>
              </a:lnSpc>
            </a:pPr>
            <a:endParaRPr lang="en-US" sz="3223">
              <a:solidFill>
                <a:srgbClr val="000000"/>
              </a:solidFill>
              <a:latin typeface="Inter"/>
              <a:ea typeface="Inter"/>
              <a:cs typeface="Inter"/>
              <a:sym typeface="Inter"/>
            </a:endParaRPr>
          </a:p>
          <a:p>
            <a:pPr algn="ctr">
              <a:lnSpc>
                <a:spcPts val="4512"/>
              </a:lnSpc>
            </a:pPr>
            <a:r>
              <a:rPr lang="en-US" sz="3223">
                <a:solidFill>
                  <a:srgbClr val="000000"/>
                </a:solidFill>
                <a:latin typeface="Inter"/>
                <a:ea typeface="Inter"/>
                <a:cs typeface="Inter"/>
                <a:sym typeface="Inter"/>
              </a:rPr>
              <a:t>Stability</a:t>
            </a:r>
          </a:p>
          <a:p>
            <a:pPr algn="ctr">
              <a:lnSpc>
                <a:spcPts val="4512"/>
              </a:lnSpc>
            </a:pPr>
            <a:endParaRPr lang="en-US" sz="3223">
              <a:solidFill>
                <a:srgbClr val="000000"/>
              </a:solidFill>
              <a:latin typeface="Inter"/>
              <a:ea typeface="Inter"/>
              <a:cs typeface="Inter"/>
              <a:sym typeface="Inter"/>
            </a:endParaRPr>
          </a:p>
          <a:p>
            <a:pPr algn="ctr">
              <a:lnSpc>
                <a:spcPts val="4512"/>
              </a:lnSpc>
            </a:pPr>
            <a:r>
              <a:rPr lang="en-US" sz="3223">
                <a:solidFill>
                  <a:srgbClr val="000000"/>
                </a:solidFill>
                <a:latin typeface="Inter"/>
                <a:ea typeface="Inter"/>
                <a:cs typeface="Inter"/>
                <a:sym typeface="Inter"/>
              </a:rPr>
              <a:t>Compliance </a:t>
            </a:r>
          </a:p>
          <a:p>
            <a:pPr algn="ctr">
              <a:lnSpc>
                <a:spcPts val="4512"/>
              </a:lnSpc>
            </a:pPr>
            <a:endParaRPr lang="en-US" sz="3223">
              <a:solidFill>
                <a:srgbClr val="000000"/>
              </a:solidFill>
              <a:latin typeface="Inter"/>
              <a:ea typeface="Inter"/>
              <a:cs typeface="Inter"/>
              <a:sym typeface="Inter"/>
            </a:endParaRPr>
          </a:p>
          <a:p>
            <a:pPr algn="ctr">
              <a:lnSpc>
                <a:spcPts val="4512"/>
              </a:lnSpc>
            </a:pPr>
            <a:r>
              <a:rPr lang="en-US" sz="3223">
                <a:solidFill>
                  <a:srgbClr val="000000"/>
                </a:solidFill>
                <a:latin typeface="Inter"/>
                <a:ea typeface="Inter"/>
                <a:cs typeface="Inter"/>
                <a:sym typeface="Inter"/>
              </a:rPr>
              <a:t>Company culture </a:t>
            </a:r>
          </a:p>
          <a:p>
            <a:pPr algn="ctr">
              <a:lnSpc>
                <a:spcPts val="4512"/>
              </a:lnSpc>
            </a:pPr>
            <a:r>
              <a:rPr lang="en-US" sz="3223">
                <a:solidFill>
                  <a:srgbClr val="000000"/>
                </a:solidFill>
                <a:latin typeface="Inter"/>
                <a:ea typeface="Inter"/>
                <a:cs typeface="Inter"/>
                <a:sym typeface="Inter"/>
              </a:rPr>
              <a:t>and loyalty </a:t>
            </a:r>
          </a:p>
        </p:txBody>
      </p:sp>
      <p:sp>
        <p:nvSpPr>
          <p:cNvPr id="52" name="Freeform 52"/>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23">
            <a:off x="14119656" y="-9536327"/>
            <a:ext cx="13977230" cy="14342307"/>
          </a:xfrm>
          <a:custGeom>
            <a:avLst/>
            <a:gdLst/>
            <a:ahLst/>
            <a:cxnLst/>
            <a:rect l="l" t="t" r="r" b="b"/>
            <a:pathLst>
              <a:path w="13977230" h="14342307">
                <a:moveTo>
                  <a:pt x="0" y="0"/>
                </a:moveTo>
                <a:lnTo>
                  <a:pt x="13977230" y="0"/>
                </a:lnTo>
                <a:lnTo>
                  <a:pt x="13977230" y="14342308"/>
                </a:lnTo>
                <a:lnTo>
                  <a:pt x="0" y="14342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645590" y="4392870"/>
            <a:ext cx="4128980" cy="3482266"/>
            <a:chOff x="0" y="0"/>
            <a:chExt cx="1514433" cy="1277230"/>
          </a:xfrm>
        </p:grpSpPr>
        <p:sp>
          <p:nvSpPr>
            <p:cNvPr id="4" name="Freeform 4"/>
            <p:cNvSpPr/>
            <p:nvPr/>
          </p:nvSpPr>
          <p:spPr>
            <a:xfrm>
              <a:off x="0" y="0"/>
              <a:ext cx="1514433" cy="1277230"/>
            </a:xfrm>
            <a:custGeom>
              <a:avLst/>
              <a:gdLst/>
              <a:ahLst/>
              <a:cxnLst/>
              <a:rect l="l" t="t" r="r" b="b"/>
              <a:pathLst>
                <a:path w="1514433" h="1277230">
                  <a:moveTo>
                    <a:pt x="58126" y="0"/>
                  </a:moveTo>
                  <a:lnTo>
                    <a:pt x="1456308" y="0"/>
                  </a:lnTo>
                  <a:cubicBezTo>
                    <a:pt x="1488410" y="0"/>
                    <a:pt x="1514433" y="26024"/>
                    <a:pt x="1514433" y="58126"/>
                  </a:cubicBezTo>
                  <a:lnTo>
                    <a:pt x="1514433" y="1219105"/>
                  </a:lnTo>
                  <a:cubicBezTo>
                    <a:pt x="1514433" y="1251207"/>
                    <a:pt x="1488410" y="1277230"/>
                    <a:pt x="1456308" y="1277230"/>
                  </a:cubicBezTo>
                  <a:lnTo>
                    <a:pt x="58126" y="1277230"/>
                  </a:lnTo>
                  <a:cubicBezTo>
                    <a:pt x="26024" y="1277230"/>
                    <a:pt x="0" y="1251207"/>
                    <a:pt x="0" y="1219105"/>
                  </a:cubicBezTo>
                  <a:lnTo>
                    <a:pt x="0" y="58126"/>
                  </a:lnTo>
                  <a:cubicBezTo>
                    <a:pt x="0" y="26024"/>
                    <a:pt x="26024" y="0"/>
                    <a:pt x="58126" y="0"/>
                  </a:cubicBezTo>
                  <a:close/>
                </a:path>
              </a:pathLst>
            </a:custGeom>
            <a:solidFill>
              <a:srgbClr val="FEC537">
                <a:alpha val="98824"/>
              </a:srgbClr>
            </a:solidFill>
          </p:spPr>
          <p:txBody>
            <a:bodyPr/>
            <a:lstStyle/>
            <a:p>
              <a:endParaRPr lang="en-US"/>
            </a:p>
          </p:txBody>
        </p:sp>
        <p:sp>
          <p:nvSpPr>
            <p:cNvPr id="5" name="TextBox 5"/>
            <p:cNvSpPr txBox="1"/>
            <p:nvPr/>
          </p:nvSpPr>
          <p:spPr>
            <a:xfrm>
              <a:off x="0" y="-19050"/>
              <a:ext cx="1514433" cy="1296280"/>
            </a:xfrm>
            <a:prstGeom prst="rect">
              <a:avLst/>
            </a:prstGeom>
          </p:spPr>
          <p:txBody>
            <a:bodyPr lIns="50800" tIns="50800" rIns="50800" bIns="50800" rtlCol="0" anchor="ctr"/>
            <a:lstStyle/>
            <a:p>
              <a:pPr algn="ctr">
                <a:lnSpc>
                  <a:spcPts val="2859"/>
                </a:lnSpc>
              </a:pPr>
              <a:endParaRPr/>
            </a:p>
          </p:txBody>
        </p:sp>
      </p:grpSp>
      <p:grpSp>
        <p:nvGrpSpPr>
          <p:cNvPr id="6" name="Group 6"/>
          <p:cNvGrpSpPr/>
          <p:nvPr/>
        </p:nvGrpSpPr>
        <p:grpSpPr>
          <a:xfrm>
            <a:off x="7209364" y="4608220"/>
            <a:ext cx="4045383" cy="3534637"/>
            <a:chOff x="0" y="0"/>
            <a:chExt cx="1483772" cy="1296439"/>
          </a:xfrm>
        </p:grpSpPr>
        <p:sp>
          <p:nvSpPr>
            <p:cNvPr id="7" name="Freeform 7"/>
            <p:cNvSpPr/>
            <p:nvPr/>
          </p:nvSpPr>
          <p:spPr>
            <a:xfrm>
              <a:off x="0" y="0"/>
              <a:ext cx="1483772" cy="1296439"/>
            </a:xfrm>
            <a:custGeom>
              <a:avLst/>
              <a:gdLst/>
              <a:ahLst/>
              <a:cxnLst/>
              <a:rect l="l" t="t" r="r" b="b"/>
              <a:pathLst>
                <a:path w="1483772" h="1296439">
                  <a:moveTo>
                    <a:pt x="59327" y="0"/>
                  </a:moveTo>
                  <a:lnTo>
                    <a:pt x="1424445" y="0"/>
                  </a:lnTo>
                  <a:cubicBezTo>
                    <a:pt x="1440179" y="0"/>
                    <a:pt x="1455269" y="6250"/>
                    <a:pt x="1466395" y="17376"/>
                  </a:cubicBezTo>
                  <a:cubicBezTo>
                    <a:pt x="1477521" y="28502"/>
                    <a:pt x="1483772" y="43592"/>
                    <a:pt x="1483772" y="59327"/>
                  </a:cubicBezTo>
                  <a:lnTo>
                    <a:pt x="1483772" y="1237112"/>
                  </a:lnTo>
                  <a:cubicBezTo>
                    <a:pt x="1483772" y="1252847"/>
                    <a:pt x="1477521" y="1267937"/>
                    <a:pt x="1466395" y="1279063"/>
                  </a:cubicBezTo>
                  <a:cubicBezTo>
                    <a:pt x="1455269" y="1290188"/>
                    <a:pt x="1440179" y="1296439"/>
                    <a:pt x="1424445" y="1296439"/>
                  </a:cubicBezTo>
                  <a:lnTo>
                    <a:pt x="59327" y="1296439"/>
                  </a:lnTo>
                  <a:cubicBezTo>
                    <a:pt x="26561" y="1296439"/>
                    <a:pt x="0" y="1269878"/>
                    <a:pt x="0" y="1237112"/>
                  </a:cubicBezTo>
                  <a:lnTo>
                    <a:pt x="0" y="59327"/>
                  </a:lnTo>
                  <a:cubicBezTo>
                    <a:pt x="0" y="43592"/>
                    <a:pt x="6250" y="28502"/>
                    <a:pt x="17376" y="17376"/>
                  </a:cubicBezTo>
                  <a:cubicBezTo>
                    <a:pt x="28502" y="6250"/>
                    <a:pt x="43592" y="0"/>
                    <a:pt x="59327" y="0"/>
                  </a:cubicBezTo>
                  <a:close/>
                </a:path>
              </a:pathLst>
            </a:custGeom>
            <a:solidFill>
              <a:srgbClr val="FEC537">
                <a:alpha val="98824"/>
              </a:srgbClr>
            </a:solidFill>
          </p:spPr>
          <p:txBody>
            <a:bodyPr/>
            <a:lstStyle/>
            <a:p>
              <a:endParaRPr lang="en-US"/>
            </a:p>
          </p:txBody>
        </p:sp>
        <p:sp>
          <p:nvSpPr>
            <p:cNvPr id="8" name="TextBox 8"/>
            <p:cNvSpPr txBox="1"/>
            <p:nvPr/>
          </p:nvSpPr>
          <p:spPr>
            <a:xfrm>
              <a:off x="0" y="-19050"/>
              <a:ext cx="1483772" cy="1315489"/>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1811511" y="2366264"/>
            <a:ext cx="5564043" cy="4053212"/>
            <a:chOff x="0" y="0"/>
            <a:chExt cx="2040788" cy="1486643"/>
          </a:xfrm>
        </p:grpSpPr>
        <p:sp>
          <p:nvSpPr>
            <p:cNvPr id="10" name="Freeform 10"/>
            <p:cNvSpPr/>
            <p:nvPr/>
          </p:nvSpPr>
          <p:spPr>
            <a:xfrm>
              <a:off x="0" y="0"/>
              <a:ext cx="2040788" cy="1486643"/>
            </a:xfrm>
            <a:custGeom>
              <a:avLst/>
              <a:gdLst/>
              <a:ahLst/>
              <a:cxnLst/>
              <a:rect l="l" t="t" r="r" b="b"/>
              <a:pathLst>
                <a:path w="2040788" h="1486643">
                  <a:moveTo>
                    <a:pt x="43134" y="0"/>
                  </a:moveTo>
                  <a:lnTo>
                    <a:pt x="1997654" y="0"/>
                  </a:lnTo>
                  <a:cubicBezTo>
                    <a:pt x="2009093" y="0"/>
                    <a:pt x="2020065" y="4544"/>
                    <a:pt x="2028154" y="12634"/>
                  </a:cubicBezTo>
                  <a:cubicBezTo>
                    <a:pt x="2036243" y="20723"/>
                    <a:pt x="2040788" y="31694"/>
                    <a:pt x="2040788" y="43134"/>
                  </a:cubicBezTo>
                  <a:lnTo>
                    <a:pt x="2040788" y="1443509"/>
                  </a:lnTo>
                  <a:cubicBezTo>
                    <a:pt x="2040788" y="1467331"/>
                    <a:pt x="2021476" y="1486643"/>
                    <a:pt x="1997654" y="1486643"/>
                  </a:cubicBezTo>
                  <a:lnTo>
                    <a:pt x="43134" y="1486643"/>
                  </a:lnTo>
                  <a:cubicBezTo>
                    <a:pt x="19312" y="1486643"/>
                    <a:pt x="0" y="1467331"/>
                    <a:pt x="0" y="1443509"/>
                  </a:cubicBezTo>
                  <a:lnTo>
                    <a:pt x="0" y="43134"/>
                  </a:lnTo>
                  <a:cubicBezTo>
                    <a:pt x="0" y="31694"/>
                    <a:pt x="4544" y="20723"/>
                    <a:pt x="12634" y="12634"/>
                  </a:cubicBezTo>
                  <a:cubicBezTo>
                    <a:pt x="20723" y="4544"/>
                    <a:pt x="31694" y="0"/>
                    <a:pt x="43134" y="0"/>
                  </a:cubicBezTo>
                  <a:close/>
                </a:path>
              </a:pathLst>
            </a:custGeom>
            <a:solidFill>
              <a:srgbClr val="FEC537">
                <a:alpha val="98824"/>
              </a:srgbClr>
            </a:solidFill>
          </p:spPr>
          <p:txBody>
            <a:bodyPr/>
            <a:lstStyle/>
            <a:p>
              <a:endParaRPr lang="en-US"/>
            </a:p>
          </p:txBody>
        </p:sp>
        <p:sp>
          <p:nvSpPr>
            <p:cNvPr id="11" name="TextBox 11"/>
            <p:cNvSpPr txBox="1"/>
            <p:nvPr/>
          </p:nvSpPr>
          <p:spPr>
            <a:xfrm>
              <a:off x="0" y="-19050"/>
              <a:ext cx="2040788" cy="1505693"/>
            </a:xfrm>
            <a:prstGeom prst="rect">
              <a:avLst/>
            </a:prstGeom>
          </p:spPr>
          <p:txBody>
            <a:bodyPr lIns="50800" tIns="50800" rIns="50800" bIns="50800" rtlCol="0" anchor="ctr"/>
            <a:lstStyle/>
            <a:p>
              <a:pPr algn="ctr">
                <a:lnSpc>
                  <a:spcPts val="2859"/>
                </a:lnSpc>
              </a:pPr>
              <a:endParaRPr/>
            </a:p>
          </p:txBody>
        </p:sp>
      </p:grpSp>
      <p:sp>
        <p:nvSpPr>
          <p:cNvPr id="12" name="Freeform 12"/>
          <p:cNvSpPr/>
          <p:nvPr/>
        </p:nvSpPr>
        <p:spPr>
          <a:xfrm rot="-1885381">
            <a:off x="11328887" y="6958010"/>
            <a:ext cx="1415672" cy="399927"/>
          </a:xfrm>
          <a:custGeom>
            <a:avLst/>
            <a:gdLst/>
            <a:ahLst/>
            <a:cxnLst/>
            <a:rect l="l" t="t" r="r" b="b"/>
            <a:pathLst>
              <a:path w="1415672" h="399927">
                <a:moveTo>
                  <a:pt x="0" y="0"/>
                </a:moveTo>
                <a:lnTo>
                  <a:pt x="1415672" y="0"/>
                </a:lnTo>
                <a:lnTo>
                  <a:pt x="1415672" y="399927"/>
                </a:lnTo>
                <a:lnTo>
                  <a:pt x="0" y="3999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476233" y="942975"/>
            <a:ext cx="10050155" cy="813628"/>
          </a:xfrm>
          <a:prstGeom prst="rect">
            <a:avLst/>
          </a:prstGeom>
        </p:spPr>
        <p:txBody>
          <a:bodyPr lIns="0" tIns="0" rIns="0" bIns="0" rtlCol="0" anchor="t">
            <a:spAutoFit/>
          </a:bodyPr>
          <a:lstStyle/>
          <a:p>
            <a:pPr marL="0" lvl="0" indent="0" algn="ctr">
              <a:lnSpc>
                <a:spcPts val="6658"/>
              </a:lnSpc>
              <a:spcBef>
                <a:spcPct val="0"/>
              </a:spcBef>
            </a:pPr>
            <a:r>
              <a:rPr lang="en-US" sz="4824" spc="472">
                <a:solidFill>
                  <a:srgbClr val="231F20"/>
                </a:solidFill>
                <a:latin typeface="Ibarra Real Nova"/>
                <a:ea typeface="Ibarra Real Nova"/>
                <a:cs typeface="Ibarra Real Nova"/>
                <a:sym typeface="Ibarra Real Nova"/>
              </a:rPr>
              <a:t>CYBER INNOVATIONS</a:t>
            </a:r>
          </a:p>
        </p:txBody>
      </p:sp>
      <p:sp>
        <p:nvSpPr>
          <p:cNvPr id="14" name="TextBox 14"/>
          <p:cNvSpPr txBox="1"/>
          <p:nvPr/>
        </p:nvSpPr>
        <p:spPr>
          <a:xfrm>
            <a:off x="3075584" y="7827511"/>
            <a:ext cx="3044852"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Ibarra Real Nova"/>
                <a:ea typeface="Ibarra Real Nova"/>
                <a:cs typeface="Ibarra Real Nova"/>
                <a:sym typeface="Ibarra Real Nova"/>
              </a:rPr>
              <a:t>CHALLENGE</a:t>
            </a:r>
          </a:p>
        </p:txBody>
      </p:sp>
      <p:sp>
        <p:nvSpPr>
          <p:cNvPr id="15" name="TextBox 15"/>
          <p:cNvSpPr txBox="1"/>
          <p:nvPr/>
        </p:nvSpPr>
        <p:spPr>
          <a:xfrm>
            <a:off x="1981837" y="4551070"/>
            <a:ext cx="3519474" cy="3103028"/>
          </a:xfrm>
          <a:prstGeom prst="rect">
            <a:avLst/>
          </a:prstGeom>
        </p:spPr>
        <p:txBody>
          <a:bodyPr lIns="0" tIns="0" rIns="0" bIns="0" rtlCol="0" anchor="t">
            <a:spAutoFit/>
          </a:bodyPr>
          <a:lstStyle/>
          <a:p>
            <a:pPr algn="ctr">
              <a:lnSpc>
                <a:spcPts val="3518"/>
              </a:lnSpc>
            </a:pPr>
            <a:r>
              <a:rPr lang="en-US" sz="2513">
                <a:solidFill>
                  <a:srgbClr val="100F0D"/>
                </a:solidFill>
                <a:latin typeface="Ibarra Real Nova"/>
                <a:ea typeface="Ibarra Real Nova"/>
                <a:cs typeface="Ibarra Real Nova"/>
                <a:sym typeface="Ibarra Real Nova"/>
              </a:rPr>
              <a:t>Aggressive timeline to fill cybersecurity, project management, customer service, and data analyst roles for to meet the needs of their fast growing business</a:t>
            </a:r>
          </a:p>
        </p:txBody>
      </p:sp>
      <p:sp>
        <p:nvSpPr>
          <p:cNvPr id="16" name="TextBox 16"/>
          <p:cNvSpPr txBox="1"/>
          <p:nvPr/>
        </p:nvSpPr>
        <p:spPr>
          <a:xfrm>
            <a:off x="8911369" y="8095231"/>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Ibarra Real Nova"/>
                <a:ea typeface="Ibarra Real Nova"/>
                <a:cs typeface="Ibarra Real Nova"/>
                <a:sym typeface="Ibarra Real Nova"/>
              </a:rPr>
              <a:t>SOLUTION</a:t>
            </a:r>
          </a:p>
        </p:txBody>
      </p:sp>
      <p:sp>
        <p:nvSpPr>
          <p:cNvPr id="17" name="TextBox 17"/>
          <p:cNvSpPr txBox="1"/>
          <p:nvPr/>
        </p:nvSpPr>
        <p:spPr>
          <a:xfrm>
            <a:off x="7556771" y="4857170"/>
            <a:ext cx="3350569" cy="3076987"/>
          </a:xfrm>
          <a:prstGeom prst="rect">
            <a:avLst/>
          </a:prstGeom>
        </p:spPr>
        <p:txBody>
          <a:bodyPr lIns="0" tIns="0" rIns="0" bIns="0" rtlCol="0" anchor="t">
            <a:spAutoFit/>
          </a:bodyPr>
          <a:lstStyle/>
          <a:p>
            <a:pPr algn="ctr">
              <a:lnSpc>
                <a:spcPts val="3499"/>
              </a:lnSpc>
            </a:pPr>
            <a:r>
              <a:rPr lang="en-US" sz="2499">
                <a:solidFill>
                  <a:srgbClr val="100F0D"/>
                </a:solidFill>
                <a:latin typeface="Ibarra Real Nova"/>
                <a:ea typeface="Ibarra Real Nova"/>
                <a:cs typeface="Ibarra Real Nova"/>
                <a:sym typeface="Ibarra Real Nova"/>
              </a:rPr>
              <a:t>Insight Global utilized our efficient screening process and comprehensive database to promptly place 33 suitable candidates all within their deadline</a:t>
            </a:r>
          </a:p>
        </p:txBody>
      </p:sp>
      <p:sp>
        <p:nvSpPr>
          <p:cNvPr id="18" name="TextBox 18"/>
          <p:cNvSpPr txBox="1"/>
          <p:nvPr/>
        </p:nvSpPr>
        <p:spPr>
          <a:xfrm>
            <a:off x="15190602" y="6371851"/>
            <a:ext cx="2556583" cy="458848"/>
          </a:xfrm>
          <a:prstGeom prst="rect">
            <a:avLst/>
          </a:prstGeom>
        </p:spPr>
        <p:txBody>
          <a:bodyPr lIns="0" tIns="0" rIns="0" bIns="0" rtlCol="0" anchor="t">
            <a:spAutoFit/>
          </a:bodyPr>
          <a:lstStyle/>
          <a:p>
            <a:pPr marL="0" lvl="0" indent="0" algn="ctr">
              <a:lnSpc>
                <a:spcPts val="3737"/>
              </a:lnSpc>
              <a:spcBef>
                <a:spcPct val="0"/>
              </a:spcBef>
            </a:pPr>
            <a:r>
              <a:rPr lang="en-US" sz="2708" spc="265">
                <a:solidFill>
                  <a:srgbClr val="231F20"/>
                </a:solidFill>
                <a:latin typeface="Ibarra Real Nova"/>
                <a:ea typeface="Ibarra Real Nova"/>
                <a:cs typeface="Ibarra Real Nova"/>
                <a:sym typeface="Ibarra Real Nova"/>
              </a:rPr>
              <a:t>RESULTS</a:t>
            </a:r>
          </a:p>
        </p:txBody>
      </p:sp>
      <p:sp>
        <p:nvSpPr>
          <p:cNvPr id="19" name="TextBox 19"/>
          <p:cNvSpPr txBox="1"/>
          <p:nvPr/>
        </p:nvSpPr>
        <p:spPr>
          <a:xfrm>
            <a:off x="11962350" y="2695375"/>
            <a:ext cx="5244788" cy="3516212"/>
          </a:xfrm>
          <a:prstGeom prst="rect">
            <a:avLst/>
          </a:prstGeom>
        </p:spPr>
        <p:txBody>
          <a:bodyPr lIns="0" tIns="0" rIns="0" bIns="0" rtlCol="0" anchor="t">
            <a:spAutoFit/>
          </a:bodyPr>
          <a:lstStyle/>
          <a:p>
            <a:pPr algn="ctr">
              <a:lnSpc>
                <a:spcPts val="3549"/>
              </a:lnSpc>
            </a:pPr>
            <a:r>
              <a:rPr lang="en-US" sz="2535">
                <a:solidFill>
                  <a:srgbClr val="100F0D"/>
                </a:solidFill>
                <a:latin typeface="Ibarra Real Nova"/>
                <a:ea typeface="Ibarra Real Nova"/>
                <a:cs typeface="Ibarra Real Nova"/>
                <a:sym typeface="Ibarra Real Nova"/>
              </a:rPr>
              <a:t>“ Thanks to their expertise, we were able to fill critical roles within weeks, allowing us to stay on schedule and elevate our services. Insight Global is now a trusted partner in our growth journey. “</a:t>
            </a:r>
          </a:p>
          <a:p>
            <a:pPr algn="ctr">
              <a:lnSpc>
                <a:spcPts val="3549"/>
              </a:lnSpc>
            </a:pPr>
            <a:r>
              <a:rPr lang="en-US" sz="2535">
                <a:solidFill>
                  <a:srgbClr val="100F0D"/>
                </a:solidFill>
                <a:latin typeface="Ibarra Real Nova"/>
                <a:ea typeface="Ibarra Real Nova"/>
                <a:cs typeface="Ibarra Real Nova"/>
                <a:sym typeface="Ibarra Real Nova"/>
              </a:rPr>
              <a:t>-Jeff Davis, </a:t>
            </a:r>
          </a:p>
          <a:p>
            <a:pPr algn="ctr">
              <a:lnSpc>
                <a:spcPts val="3549"/>
              </a:lnSpc>
            </a:pPr>
            <a:r>
              <a:rPr lang="en-US" sz="2535">
                <a:solidFill>
                  <a:srgbClr val="100F0D"/>
                </a:solidFill>
                <a:latin typeface="Ibarra Real Nova"/>
                <a:ea typeface="Ibarra Real Nova"/>
                <a:cs typeface="Ibarra Real Nova"/>
                <a:sym typeface="Ibarra Real Nova"/>
              </a:rPr>
              <a:t>Director of Talent Acquisition</a:t>
            </a:r>
          </a:p>
        </p:txBody>
      </p:sp>
      <p:sp>
        <p:nvSpPr>
          <p:cNvPr id="20" name="Freeform 20"/>
          <p:cNvSpPr/>
          <p:nvPr/>
        </p:nvSpPr>
        <p:spPr>
          <a:xfrm rot="-9112394" flipH="1">
            <a:off x="5807278" y="6891340"/>
            <a:ext cx="1391591" cy="393124"/>
          </a:xfrm>
          <a:custGeom>
            <a:avLst/>
            <a:gdLst/>
            <a:ahLst/>
            <a:cxnLst/>
            <a:rect l="l" t="t" r="r" b="b"/>
            <a:pathLst>
              <a:path w="1391591" h="393124">
                <a:moveTo>
                  <a:pt x="1391591" y="0"/>
                </a:moveTo>
                <a:lnTo>
                  <a:pt x="0" y="0"/>
                </a:lnTo>
                <a:lnTo>
                  <a:pt x="0" y="393125"/>
                </a:lnTo>
                <a:lnTo>
                  <a:pt x="1391591" y="393125"/>
                </a:lnTo>
                <a:lnTo>
                  <a:pt x="13915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TextBox 21"/>
          <p:cNvSpPr txBox="1"/>
          <p:nvPr/>
        </p:nvSpPr>
        <p:spPr>
          <a:xfrm>
            <a:off x="1645590" y="1772232"/>
            <a:ext cx="9822362" cy="2462878"/>
          </a:xfrm>
          <a:prstGeom prst="rect">
            <a:avLst/>
          </a:prstGeom>
        </p:spPr>
        <p:txBody>
          <a:bodyPr lIns="0" tIns="0" rIns="0" bIns="0" rtlCol="0" anchor="t">
            <a:spAutoFit/>
          </a:bodyPr>
          <a:lstStyle/>
          <a:p>
            <a:pPr algn="l">
              <a:lnSpc>
                <a:spcPts val="3900"/>
              </a:lnSpc>
            </a:pPr>
            <a:r>
              <a:rPr lang="en-US" sz="2786">
                <a:solidFill>
                  <a:srgbClr val="100F0D"/>
                </a:solidFill>
                <a:latin typeface="Ibarra Real Nova"/>
                <a:ea typeface="Ibarra Real Nova"/>
                <a:cs typeface="Ibarra Real Nova"/>
                <a:sym typeface="Ibarra Real Nova"/>
              </a:rPr>
              <a:t>As Cyber Innovations expanded its services, they encountered difficulties in sourcing skilled IT professionals in a competitive market. The need for timely placements and the right fit was crucial to maintaining their service quality and client satisfaction.</a:t>
            </a:r>
          </a:p>
          <a:p>
            <a:pPr algn="l">
              <a:lnSpc>
                <a:spcPts val="3900"/>
              </a:lnSpc>
            </a:pPr>
            <a:endParaRPr lang="en-US" sz="2786">
              <a:solidFill>
                <a:srgbClr val="100F0D"/>
              </a:solidFill>
              <a:latin typeface="Ibarra Real Nova"/>
              <a:ea typeface="Ibarra Real Nova"/>
              <a:cs typeface="Ibarra Real Nova"/>
              <a:sym typeface="Ibarra Real Nova"/>
            </a:endParaRPr>
          </a:p>
        </p:txBody>
      </p:sp>
      <p:sp>
        <p:nvSpPr>
          <p:cNvPr id="22" name="Freeform 22"/>
          <p:cNvSpPr/>
          <p:nvPr/>
        </p:nvSpPr>
        <p:spPr>
          <a:xfrm rot="887923">
            <a:off x="-11374154" y="3376569"/>
            <a:ext cx="13977230" cy="14342307"/>
          </a:xfrm>
          <a:custGeom>
            <a:avLst/>
            <a:gdLst/>
            <a:ahLst/>
            <a:cxnLst/>
            <a:rect l="l" t="t" r="r" b="b"/>
            <a:pathLst>
              <a:path w="13977230" h="14342307">
                <a:moveTo>
                  <a:pt x="0" y="0"/>
                </a:moveTo>
                <a:lnTo>
                  <a:pt x="13977231" y="0"/>
                </a:lnTo>
                <a:lnTo>
                  <a:pt x="13977231" y="14342307"/>
                </a:lnTo>
                <a:lnTo>
                  <a:pt x="0" y="143423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88916" y="-147106"/>
            <a:ext cx="7799084" cy="10581211"/>
            <a:chOff x="0" y="0"/>
            <a:chExt cx="2054080" cy="2786821"/>
          </a:xfrm>
        </p:grpSpPr>
        <p:sp>
          <p:nvSpPr>
            <p:cNvPr id="3" name="Freeform 3"/>
            <p:cNvSpPr/>
            <p:nvPr/>
          </p:nvSpPr>
          <p:spPr>
            <a:xfrm>
              <a:off x="0" y="0"/>
              <a:ext cx="2054080" cy="2786821"/>
            </a:xfrm>
            <a:custGeom>
              <a:avLst/>
              <a:gdLst/>
              <a:ahLst/>
              <a:cxnLst/>
              <a:rect l="l" t="t" r="r" b="b"/>
              <a:pathLst>
                <a:path w="2054080" h="2786821">
                  <a:moveTo>
                    <a:pt x="0" y="0"/>
                  </a:moveTo>
                  <a:lnTo>
                    <a:pt x="2054080" y="0"/>
                  </a:lnTo>
                  <a:lnTo>
                    <a:pt x="2054080" y="2786821"/>
                  </a:lnTo>
                  <a:lnTo>
                    <a:pt x="0" y="2786821"/>
                  </a:lnTo>
                  <a:close/>
                </a:path>
              </a:pathLst>
            </a:custGeom>
            <a:solidFill>
              <a:srgbClr val="FEC537"/>
            </a:solidFill>
          </p:spPr>
          <p:txBody>
            <a:bodyPr/>
            <a:lstStyle/>
            <a:p>
              <a:endParaRPr lang="en-US"/>
            </a:p>
          </p:txBody>
        </p:sp>
        <p:sp>
          <p:nvSpPr>
            <p:cNvPr id="4" name="TextBox 4"/>
            <p:cNvSpPr txBox="1"/>
            <p:nvPr/>
          </p:nvSpPr>
          <p:spPr>
            <a:xfrm>
              <a:off x="0" y="-28575"/>
              <a:ext cx="2054080" cy="281539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2805022"/>
            <a:ext cx="4575349" cy="4641208"/>
            <a:chOff x="0" y="0"/>
            <a:chExt cx="1205030" cy="1222376"/>
          </a:xfrm>
        </p:grpSpPr>
        <p:sp>
          <p:nvSpPr>
            <p:cNvPr id="6" name="Freeform 6"/>
            <p:cNvSpPr/>
            <p:nvPr/>
          </p:nvSpPr>
          <p:spPr>
            <a:xfrm>
              <a:off x="0" y="0"/>
              <a:ext cx="1205030" cy="1222376"/>
            </a:xfrm>
            <a:custGeom>
              <a:avLst/>
              <a:gdLst/>
              <a:ahLst/>
              <a:cxnLst/>
              <a:rect l="l" t="t" r="r" b="b"/>
              <a:pathLst>
                <a:path w="1205030" h="1222376">
                  <a:moveTo>
                    <a:pt x="0" y="0"/>
                  </a:moveTo>
                  <a:lnTo>
                    <a:pt x="1205030" y="0"/>
                  </a:lnTo>
                  <a:lnTo>
                    <a:pt x="1205030" y="1222376"/>
                  </a:lnTo>
                  <a:lnTo>
                    <a:pt x="0" y="1222376"/>
                  </a:lnTo>
                  <a:close/>
                </a:path>
              </a:pathLst>
            </a:custGeom>
            <a:solidFill>
              <a:srgbClr val="000000">
                <a:alpha val="0"/>
              </a:srgbClr>
            </a:solidFill>
          </p:spPr>
          <p:txBody>
            <a:bodyPr/>
            <a:lstStyle/>
            <a:p>
              <a:endParaRPr lang="en-US"/>
            </a:p>
          </p:txBody>
        </p:sp>
        <p:sp>
          <p:nvSpPr>
            <p:cNvPr id="7" name="TextBox 7"/>
            <p:cNvSpPr txBox="1"/>
            <p:nvPr/>
          </p:nvSpPr>
          <p:spPr>
            <a:xfrm>
              <a:off x="0" y="-57150"/>
              <a:ext cx="1205030" cy="1279526"/>
            </a:xfrm>
            <a:prstGeom prst="rect">
              <a:avLst/>
            </a:prstGeom>
          </p:spPr>
          <p:txBody>
            <a:bodyPr lIns="50800" tIns="50800" rIns="50800" bIns="50800" rtlCol="0" anchor="ctr"/>
            <a:lstStyle/>
            <a:p>
              <a:pPr algn="ctr">
                <a:lnSpc>
                  <a:spcPts val="3866"/>
                </a:lnSpc>
              </a:pPr>
              <a:r>
                <a:rPr lang="en-US" sz="2761" b="1" spc="552">
                  <a:solidFill>
                    <a:srgbClr val="000000"/>
                  </a:solidFill>
                  <a:latin typeface="Cormorant SC Bold"/>
                  <a:ea typeface="Cormorant SC Bold"/>
                  <a:cs typeface="Cormorant SC Bold"/>
                  <a:sym typeface="Cormorant SC Bold"/>
                </a:rPr>
                <a:t>RESEARCH FROM EDIE GOLDBERG</a:t>
              </a:r>
            </a:p>
            <a:p>
              <a:pPr algn="ctr">
                <a:lnSpc>
                  <a:spcPts val="3866"/>
                </a:lnSpc>
              </a:pPr>
              <a:r>
                <a:rPr lang="en-US" sz="2761" b="1" spc="552">
                  <a:solidFill>
                    <a:srgbClr val="000000"/>
                  </a:solidFill>
                  <a:latin typeface="Cormorant SC Bold"/>
                  <a:ea typeface="Cormorant SC Bold"/>
                  <a:cs typeface="Cormorant SC Bold"/>
                  <a:sym typeface="Cormorant SC Bold"/>
                </a:rPr>
                <a:t>SOCIETY FOR</a:t>
              </a:r>
            </a:p>
            <a:p>
              <a:pPr algn="ctr">
                <a:lnSpc>
                  <a:spcPts val="3866"/>
                </a:lnSpc>
              </a:pPr>
              <a:r>
                <a:rPr lang="en-US" sz="2761" b="1" spc="552">
                  <a:solidFill>
                    <a:srgbClr val="000000"/>
                  </a:solidFill>
                  <a:latin typeface="Cormorant SC Bold"/>
                  <a:ea typeface="Cormorant SC Bold"/>
                  <a:cs typeface="Cormorant SC Bold"/>
                  <a:sym typeface="Cormorant SC Bold"/>
                </a:rPr>
                <a:t>HUMAN RESOURCE MANAGEMENT BOARD CHAIR </a:t>
              </a:r>
            </a:p>
          </p:txBody>
        </p:sp>
      </p:grpSp>
      <p:grpSp>
        <p:nvGrpSpPr>
          <p:cNvPr id="8" name="Group 8"/>
          <p:cNvGrpSpPr/>
          <p:nvPr/>
        </p:nvGrpSpPr>
        <p:grpSpPr>
          <a:xfrm>
            <a:off x="6709550" y="2805022"/>
            <a:ext cx="4575349" cy="1107753"/>
            <a:chOff x="0" y="0"/>
            <a:chExt cx="1205030" cy="291754"/>
          </a:xfrm>
        </p:grpSpPr>
        <p:sp>
          <p:nvSpPr>
            <p:cNvPr id="9" name="Freeform 9"/>
            <p:cNvSpPr/>
            <p:nvPr/>
          </p:nvSpPr>
          <p:spPr>
            <a:xfrm>
              <a:off x="0" y="0"/>
              <a:ext cx="1205030" cy="291754"/>
            </a:xfrm>
            <a:custGeom>
              <a:avLst/>
              <a:gdLst/>
              <a:ahLst/>
              <a:cxnLst/>
              <a:rect l="l" t="t" r="r" b="b"/>
              <a:pathLst>
                <a:path w="1205030" h="291754">
                  <a:moveTo>
                    <a:pt x="0" y="0"/>
                  </a:moveTo>
                  <a:lnTo>
                    <a:pt x="1205030" y="0"/>
                  </a:lnTo>
                  <a:lnTo>
                    <a:pt x="1205030" y="291754"/>
                  </a:lnTo>
                  <a:lnTo>
                    <a:pt x="0" y="291754"/>
                  </a:lnTo>
                  <a:close/>
                </a:path>
              </a:pathLst>
            </a:custGeom>
            <a:solidFill>
              <a:srgbClr val="E80E9E"/>
            </a:solidFill>
          </p:spPr>
          <p:txBody>
            <a:bodyPr/>
            <a:lstStyle/>
            <a:p>
              <a:endParaRPr lang="en-US"/>
            </a:p>
          </p:txBody>
        </p:sp>
        <p:sp>
          <p:nvSpPr>
            <p:cNvPr id="10" name="TextBox 10"/>
            <p:cNvSpPr txBox="1"/>
            <p:nvPr/>
          </p:nvSpPr>
          <p:spPr>
            <a:xfrm>
              <a:off x="0" y="-57150"/>
              <a:ext cx="1205030" cy="348904"/>
            </a:xfrm>
            <a:prstGeom prst="rect">
              <a:avLst/>
            </a:prstGeom>
          </p:spPr>
          <p:txBody>
            <a:bodyPr lIns="50800" tIns="50800" rIns="50800" bIns="50800" rtlCol="0" anchor="ctr"/>
            <a:lstStyle/>
            <a:p>
              <a:pPr algn="ctr">
                <a:lnSpc>
                  <a:spcPts val="3726"/>
                </a:lnSpc>
              </a:pPr>
              <a:r>
                <a:rPr lang="en-US" sz="2661" b="1" spc="532">
                  <a:solidFill>
                    <a:srgbClr val="FFFFFF"/>
                  </a:solidFill>
                  <a:latin typeface="Cormorant SC Bold"/>
                  <a:ea typeface="Cormorant SC Bold"/>
                  <a:cs typeface="Cormorant SC Bold"/>
                  <a:sym typeface="Cormorant SC Bold"/>
                </a:rPr>
                <a:t> TOTAL COSTS TO HIRE=</a:t>
              </a:r>
            </a:p>
          </p:txBody>
        </p:sp>
      </p:grpSp>
      <p:grpSp>
        <p:nvGrpSpPr>
          <p:cNvPr id="11" name="Group 11"/>
          <p:cNvGrpSpPr/>
          <p:nvPr/>
        </p:nvGrpSpPr>
        <p:grpSpPr>
          <a:xfrm>
            <a:off x="6709550" y="6689470"/>
            <a:ext cx="4575349" cy="1107753"/>
            <a:chOff x="0" y="0"/>
            <a:chExt cx="1205030" cy="291754"/>
          </a:xfrm>
        </p:grpSpPr>
        <p:sp>
          <p:nvSpPr>
            <p:cNvPr id="12" name="Freeform 12"/>
            <p:cNvSpPr/>
            <p:nvPr/>
          </p:nvSpPr>
          <p:spPr>
            <a:xfrm>
              <a:off x="0" y="0"/>
              <a:ext cx="1205030" cy="291754"/>
            </a:xfrm>
            <a:custGeom>
              <a:avLst/>
              <a:gdLst/>
              <a:ahLst/>
              <a:cxnLst/>
              <a:rect l="l" t="t" r="r" b="b"/>
              <a:pathLst>
                <a:path w="1205030" h="291754">
                  <a:moveTo>
                    <a:pt x="0" y="0"/>
                  </a:moveTo>
                  <a:lnTo>
                    <a:pt x="1205030" y="0"/>
                  </a:lnTo>
                  <a:lnTo>
                    <a:pt x="1205030" y="291754"/>
                  </a:lnTo>
                  <a:lnTo>
                    <a:pt x="0" y="291754"/>
                  </a:lnTo>
                  <a:close/>
                </a:path>
              </a:pathLst>
            </a:custGeom>
            <a:solidFill>
              <a:srgbClr val="E80E9E"/>
            </a:solidFill>
          </p:spPr>
          <p:txBody>
            <a:bodyPr/>
            <a:lstStyle/>
            <a:p>
              <a:endParaRPr lang="en-US"/>
            </a:p>
          </p:txBody>
        </p:sp>
        <p:sp>
          <p:nvSpPr>
            <p:cNvPr id="13" name="TextBox 13"/>
            <p:cNvSpPr txBox="1"/>
            <p:nvPr/>
          </p:nvSpPr>
          <p:spPr>
            <a:xfrm>
              <a:off x="0" y="-57150"/>
              <a:ext cx="1205030" cy="348904"/>
            </a:xfrm>
            <a:prstGeom prst="rect">
              <a:avLst/>
            </a:prstGeom>
          </p:spPr>
          <p:txBody>
            <a:bodyPr lIns="50800" tIns="50800" rIns="50800" bIns="50800" rtlCol="0" anchor="ctr"/>
            <a:lstStyle/>
            <a:p>
              <a:pPr algn="ctr">
                <a:lnSpc>
                  <a:spcPts val="3726"/>
                </a:lnSpc>
              </a:pPr>
              <a:r>
                <a:rPr lang="en-US" sz="2661" b="1" spc="532">
                  <a:solidFill>
                    <a:srgbClr val="FFFFFF"/>
                  </a:solidFill>
                  <a:latin typeface="Cormorant SC Bold"/>
                  <a:ea typeface="Cormorant SC Bold"/>
                  <a:cs typeface="Cormorant SC Bold"/>
                  <a:sym typeface="Cormorant SC Bold"/>
                </a:rPr>
                <a:t> COSTS PER HIRE=</a:t>
              </a:r>
            </a:p>
          </p:txBody>
        </p:sp>
      </p:grpSp>
      <p:sp>
        <p:nvSpPr>
          <p:cNvPr id="14" name="Freeform 14"/>
          <p:cNvSpPr/>
          <p:nvPr/>
        </p:nvSpPr>
        <p:spPr>
          <a:xfrm>
            <a:off x="1752030" y="6848472"/>
            <a:ext cx="3128688" cy="1195515"/>
          </a:xfrm>
          <a:custGeom>
            <a:avLst/>
            <a:gdLst/>
            <a:ahLst/>
            <a:cxnLst/>
            <a:rect l="l" t="t" r="r" b="b"/>
            <a:pathLst>
              <a:path w="3128688" h="1195515">
                <a:moveTo>
                  <a:pt x="0" y="0"/>
                </a:moveTo>
                <a:lnTo>
                  <a:pt x="3128688" y="0"/>
                </a:lnTo>
                <a:lnTo>
                  <a:pt x="3128688" y="1195515"/>
                </a:lnTo>
                <a:lnTo>
                  <a:pt x="0" y="1195515"/>
                </a:lnTo>
                <a:lnTo>
                  <a:pt x="0" y="0"/>
                </a:lnTo>
                <a:close/>
              </a:path>
            </a:pathLst>
          </a:custGeom>
          <a:blipFill>
            <a:blip r:embed="rId2"/>
            <a:stretch>
              <a:fillRect/>
            </a:stretch>
          </a:blipFill>
        </p:spPr>
        <p:txBody>
          <a:bodyPr/>
          <a:lstStyle/>
          <a:p>
            <a:endParaRPr lang="en-US"/>
          </a:p>
        </p:txBody>
      </p:sp>
      <p:sp>
        <p:nvSpPr>
          <p:cNvPr id="15" name="TextBox 15"/>
          <p:cNvSpPr txBox="1"/>
          <p:nvPr/>
        </p:nvSpPr>
        <p:spPr>
          <a:xfrm>
            <a:off x="12213839" y="2663877"/>
            <a:ext cx="3871712" cy="1069976"/>
          </a:xfrm>
          <a:prstGeom prst="rect">
            <a:avLst/>
          </a:prstGeom>
        </p:spPr>
        <p:txBody>
          <a:bodyPr lIns="0" tIns="0" rIns="0" bIns="0" rtlCol="0" anchor="t">
            <a:spAutoFit/>
          </a:bodyPr>
          <a:lstStyle/>
          <a:p>
            <a:pPr algn="ctr">
              <a:lnSpc>
                <a:spcPts val="8000"/>
              </a:lnSpc>
            </a:pPr>
            <a:r>
              <a:rPr lang="en-US" sz="8000">
                <a:solidFill>
                  <a:srgbClr val="000000"/>
                </a:solidFill>
                <a:latin typeface="Ibarra Real Nova"/>
                <a:ea typeface="Ibarra Real Nova"/>
                <a:cs typeface="Ibarra Real Nova"/>
                <a:sym typeface="Ibarra Real Nova"/>
              </a:rPr>
              <a:t>3-4X</a:t>
            </a:r>
          </a:p>
        </p:txBody>
      </p:sp>
      <p:sp>
        <p:nvSpPr>
          <p:cNvPr id="16" name="TextBox 16"/>
          <p:cNvSpPr txBox="1"/>
          <p:nvPr/>
        </p:nvSpPr>
        <p:spPr>
          <a:xfrm>
            <a:off x="12672052" y="3595592"/>
            <a:ext cx="2955285" cy="520067"/>
          </a:xfrm>
          <a:prstGeom prst="rect">
            <a:avLst/>
          </a:prstGeom>
        </p:spPr>
        <p:txBody>
          <a:bodyPr lIns="0" tIns="0" rIns="0" bIns="0" rtlCol="0" anchor="t">
            <a:spAutoFit/>
          </a:bodyPr>
          <a:lstStyle/>
          <a:p>
            <a:pPr algn="ctr">
              <a:lnSpc>
                <a:spcPts val="4319"/>
              </a:lnSpc>
            </a:pPr>
            <a:r>
              <a:rPr lang="en-US" sz="2699" b="1">
                <a:solidFill>
                  <a:srgbClr val="000000"/>
                </a:solidFill>
                <a:latin typeface="Cormorant SC Bold"/>
                <a:ea typeface="Cormorant SC Bold"/>
                <a:cs typeface="Cormorant SC Bold"/>
                <a:sym typeface="Cormorant SC Bold"/>
              </a:rPr>
              <a:t>candidate salary</a:t>
            </a:r>
          </a:p>
        </p:txBody>
      </p:sp>
      <p:sp>
        <p:nvSpPr>
          <p:cNvPr id="17" name="TextBox 17"/>
          <p:cNvSpPr txBox="1"/>
          <p:nvPr/>
        </p:nvSpPr>
        <p:spPr>
          <a:xfrm>
            <a:off x="11790776" y="5212754"/>
            <a:ext cx="4717837" cy="1069976"/>
          </a:xfrm>
          <a:prstGeom prst="rect">
            <a:avLst/>
          </a:prstGeom>
        </p:spPr>
        <p:txBody>
          <a:bodyPr lIns="0" tIns="0" rIns="0" bIns="0" rtlCol="0" anchor="t">
            <a:spAutoFit/>
          </a:bodyPr>
          <a:lstStyle/>
          <a:p>
            <a:pPr algn="ctr">
              <a:lnSpc>
                <a:spcPts val="8000"/>
              </a:lnSpc>
            </a:pPr>
            <a:r>
              <a:rPr lang="en-US" sz="8000">
                <a:solidFill>
                  <a:srgbClr val="000000"/>
                </a:solidFill>
                <a:latin typeface="Ibarra Real Nova"/>
                <a:ea typeface="Ibarra Real Nova"/>
                <a:cs typeface="Ibarra Real Nova"/>
                <a:sym typeface="Ibarra Real Nova"/>
              </a:rPr>
              <a:t>30-40%</a:t>
            </a:r>
          </a:p>
        </p:txBody>
      </p:sp>
      <p:sp>
        <p:nvSpPr>
          <p:cNvPr id="18" name="TextBox 18"/>
          <p:cNvSpPr txBox="1"/>
          <p:nvPr/>
        </p:nvSpPr>
        <p:spPr>
          <a:xfrm>
            <a:off x="13130266" y="6169403"/>
            <a:ext cx="2038858" cy="520067"/>
          </a:xfrm>
          <a:prstGeom prst="rect">
            <a:avLst/>
          </a:prstGeom>
        </p:spPr>
        <p:txBody>
          <a:bodyPr lIns="0" tIns="0" rIns="0" bIns="0" rtlCol="0" anchor="t">
            <a:spAutoFit/>
          </a:bodyPr>
          <a:lstStyle/>
          <a:p>
            <a:pPr algn="ctr">
              <a:lnSpc>
                <a:spcPts val="4319"/>
              </a:lnSpc>
            </a:pPr>
            <a:r>
              <a:rPr lang="en-US" sz="2699" b="1">
                <a:solidFill>
                  <a:srgbClr val="000000"/>
                </a:solidFill>
                <a:latin typeface="Cormorant SC Bold"/>
                <a:ea typeface="Cormorant SC Bold"/>
                <a:cs typeface="Cormorant SC Bold"/>
                <a:sym typeface="Cormorant SC Bold"/>
              </a:rPr>
              <a:t>hard costs</a:t>
            </a:r>
          </a:p>
        </p:txBody>
      </p:sp>
      <p:sp>
        <p:nvSpPr>
          <p:cNvPr id="19" name="TextBox 19"/>
          <p:cNvSpPr txBox="1"/>
          <p:nvPr/>
        </p:nvSpPr>
        <p:spPr>
          <a:xfrm>
            <a:off x="11790776" y="7761630"/>
            <a:ext cx="4717837" cy="1069976"/>
          </a:xfrm>
          <a:prstGeom prst="rect">
            <a:avLst/>
          </a:prstGeom>
        </p:spPr>
        <p:txBody>
          <a:bodyPr lIns="0" tIns="0" rIns="0" bIns="0" rtlCol="0" anchor="t">
            <a:spAutoFit/>
          </a:bodyPr>
          <a:lstStyle/>
          <a:p>
            <a:pPr algn="ctr">
              <a:lnSpc>
                <a:spcPts val="8000"/>
              </a:lnSpc>
            </a:pPr>
            <a:r>
              <a:rPr lang="en-US" sz="8000">
                <a:solidFill>
                  <a:srgbClr val="000000"/>
                </a:solidFill>
                <a:latin typeface="Ibarra Real Nova"/>
                <a:ea typeface="Ibarra Real Nova"/>
                <a:cs typeface="Ibarra Real Nova"/>
                <a:sym typeface="Ibarra Real Nova"/>
              </a:rPr>
              <a:t>60-70%</a:t>
            </a:r>
          </a:p>
        </p:txBody>
      </p:sp>
      <p:sp>
        <p:nvSpPr>
          <p:cNvPr id="20" name="TextBox 20"/>
          <p:cNvSpPr txBox="1"/>
          <p:nvPr/>
        </p:nvSpPr>
        <p:spPr>
          <a:xfrm>
            <a:off x="12320528" y="8717305"/>
            <a:ext cx="3658333" cy="520067"/>
          </a:xfrm>
          <a:prstGeom prst="rect">
            <a:avLst/>
          </a:prstGeom>
        </p:spPr>
        <p:txBody>
          <a:bodyPr lIns="0" tIns="0" rIns="0" bIns="0" rtlCol="0" anchor="t">
            <a:spAutoFit/>
          </a:bodyPr>
          <a:lstStyle/>
          <a:p>
            <a:pPr algn="ctr">
              <a:lnSpc>
                <a:spcPts val="4319"/>
              </a:lnSpc>
            </a:pPr>
            <a:r>
              <a:rPr lang="en-US" sz="2699" b="1">
                <a:solidFill>
                  <a:srgbClr val="000000"/>
                </a:solidFill>
                <a:latin typeface="Cormorant SC Bold"/>
                <a:ea typeface="Cormorant SC Bold"/>
                <a:cs typeface="Cormorant SC Bold"/>
                <a:sym typeface="Cormorant SC Bold"/>
              </a:rPr>
              <a:t>soft costs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60"/>
            <a:ext cx="18288000" cy="10241280"/>
          </a:xfrm>
          <a:custGeom>
            <a:avLst/>
            <a:gdLst/>
            <a:ahLst/>
            <a:cxnLst/>
            <a:rect l="l" t="t" r="r" b="b"/>
            <a:pathLst>
              <a:path w="18288000" h="10241280">
                <a:moveTo>
                  <a:pt x="0" y="0"/>
                </a:moveTo>
                <a:lnTo>
                  <a:pt x="18288000" y="0"/>
                </a:lnTo>
                <a:lnTo>
                  <a:pt x="18288000" y="10241280"/>
                </a:lnTo>
                <a:lnTo>
                  <a:pt x="0" y="1024128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66107" y="0"/>
            <a:ext cx="8621893" cy="10279455"/>
          </a:xfrm>
          <a:custGeom>
            <a:avLst/>
            <a:gdLst/>
            <a:ahLst/>
            <a:cxnLst/>
            <a:rect l="l" t="t" r="r" b="b"/>
            <a:pathLst>
              <a:path w="8621893" h="10279455">
                <a:moveTo>
                  <a:pt x="0" y="0"/>
                </a:moveTo>
                <a:lnTo>
                  <a:pt x="8621893" y="0"/>
                </a:lnTo>
                <a:lnTo>
                  <a:pt x="8621893" y="10279455"/>
                </a:lnTo>
                <a:lnTo>
                  <a:pt x="0" y="10279455"/>
                </a:lnTo>
                <a:lnTo>
                  <a:pt x="0" y="0"/>
                </a:lnTo>
                <a:close/>
              </a:path>
            </a:pathLst>
          </a:custGeom>
          <a:blipFill>
            <a:blip r:embed="rId2"/>
            <a:stretch>
              <a:fillRect/>
            </a:stretch>
          </a:blipFill>
        </p:spPr>
        <p:txBody>
          <a:bodyPr/>
          <a:lstStyle/>
          <a:p>
            <a:endParaRPr lang="en-US"/>
          </a:p>
        </p:txBody>
      </p:sp>
      <p:sp>
        <p:nvSpPr>
          <p:cNvPr id="3" name="Freeform 3"/>
          <p:cNvSpPr/>
          <p:nvPr/>
        </p:nvSpPr>
        <p:spPr>
          <a:xfrm>
            <a:off x="0" y="6021232"/>
            <a:ext cx="9666107" cy="4258223"/>
          </a:xfrm>
          <a:custGeom>
            <a:avLst/>
            <a:gdLst/>
            <a:ahLst/>
            <a:cxnLst/>
            <a:rect l="l" t="t" r="r" b="b"/>
            <a:pathLst>
              <a:path w="9666107" h="4258223">
                <a:moveTo>
                  <a:pt x="0" y="0"/>
                </a:moveTo>
                <a:lnTo>
                  <a:pt x="9666107" y="0"/>
                </a:lnTo>
                <a:lnTo>
                  <a:pt x="9666107" y="4258223"/>
                </a:lnTo>
                <a:lnTo>
                  <a:pt x="0" y="4258223"/>
                </a:lnTo>
                <a:lnTo>
                  <a:pt x="0" y="0"/>
                </a:lnTo>
                <a:close/>
              </a:path>
            </a:pathLst>
          </a:custGeom>
          <a:blipFill>
            <a:blip r:embed="rId3"/>
            <a:stretch>
              <a:fillRect t="-5948" r="-4891" b="-410262"/>
            </a:stretch>
          </a:blipFill>
        </p:spPr>
        <p:txBody>
          <a:bodyPr/>
          <a:lstStyle/>
          <a:p>
            <a:endParaRPr lang="en-US"/>
          </a:p>
        </p:txBody>
      </p:sp>
      <p:sp>
        <p:nvSpPr>
          <p:cNvPr id="4" name="TextBox 4"/>
          <p:cNvSpPr txBox="1"/>
          <p:nvPr/>
        </p:nvSpPr>
        <p:spPr>
          <a:xfrm>
            <a:off x="1884112" y="2216188"/>
            <a:ext cx="5897882" cy="2150027"/>
          </a:xfrm>
          <a:prstGeom prst="rect">
            <a:avLst/>
          </a:prstGeom>
        </p:spPr>
        <p:txBody>
          <a:bodyPr lIns="0" tIns="0" rIns="0" bIns="0" rtlCol="0" anchor="t">
            <a:spAutoFit/>
          </a:bodyPr>
          <a:lstStyle/>
          <a:p>
            <a:pPr algn="ctr">
              <a:lnSpc>
                <a:spcPts val="8656"/>
              </a:lnSpc>
            </a:pPr>
            <a:r>
              <a:rPr lang="en-US" sz="6182" b="1" spc="550">
                <a:solidFill>
                  <a:srgbClr val="000000"/>
                </a:solidFill>
                <a:latin typeface="Cormorant SC Bold"/>
                <a:ea typeface="Cormorant SC Bold"/>
                <a:cs typeface="Cormorant SC Bold"/>
                <a:sym typeface="Cormorant SC Bold"/>
              </a:rPr>
              <a:t>PASSIVE </a:t>
            </a:r>
          </a:p>
          <a:p>
            <a:pPr algn="ctr">
              <a:lnSpc>
                <a:spcPts val="8656"/>
              </a:lnSpc>
              <a:spcBef>
                <a:spcPct val="0"/>
              </a:spcBef>
            </a:pPr>
            <a:r>
              <a:rPr lang="en-US" sz="6182" b="1" spc="550">
                <a:solidFill>
                  <a:srgbClr val="000000"/>
                </a:solidFill>
                <a:latin typeface="Cormorant SC Bold"/>
                <a:ea typeface="Cormorant SC Bold"/>
                <a:cs typeface="Cormorant SC Bold"/>
                <a:sym typeface="Cormorant SC Bold"/>
              </a:rPr>
              <a:t>CANDIDATES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64650" y="662785"/>
            <a:ext cx="17358701" cy="8961429"/>
          </a:xfrm>
          <a:custGeom>
            <a:avLst/>
            <a:gdLst/>
            <a:ahLst/>
            <a:cxnLst/>
            <a:rect l="l" t="t" r="r" b="b"/>
            <a:pathLst>
              <a:path w="17358701" h="8961429">
                <a:moveTo>
                  <a:pt x="0" y="0"/>
                </a:moveTo>
                <a:lnTo>
                  <a:pt x="17358700" y="0"/>
                </a:lnTo>
                <a:lnTo>
                  <a:pt x="17358700" y="8961430"/>
                </a:lnTo>
                <a:lnTo>
                  <a:pt x="0" y="8961430"/>
                </a:lnTo>
                <a:lnTo>
                  <a:pt x="0" y="0"/>
                </a:lnTo>
                <a:close/>
              </a:path>
            </a:pathLst>
          </a:custGeom>
          <a:blipFill>
            <a:blip r:embed="rId2"/>
            <a:stretch>
              <a:fillRect/>
            </a:stretch>
          </a:blipFill>
        </p:spPr>
        <p:txBody>
          <a:bodyPr/>
          <a:lstStyle/>
          <a:p>
            <a:endParaRPr lang="en-US"/>
          </a:p>
        </p:txBody>
      </p:sp>
      <p:sp>
        <p:nvSpPr>
          <p:cNvPr id="3" name="Freeform 3"/>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2019039" y="448949"/>
            <a:ext cx="14812805" cy="4391895"/>
            <a:chOff x="0" y="0"/>
            <a:chExt cx="3901315" cy="1156713"/>
          </a:xfrm>
        </p:grpSpPr>
        <p:sp>
          <p:nvSpPr>
            <p:cNvPr id="4" name="Freeform 4"/>
            <p:cNvSpPr/>
            <p:nvPr/>
          </p:nvSpPr>
          <p:spPr>
            <a:xfrm>
              <a:off x="0" y="0"/>
              <a:ext cx="3901315" cy="1156713"/>
            </a:xfrm>
            <a:custGeom>
              <a:avLst/>
              <a:gdLst/>
              <a:ahLst/>
              <a:cxnLst/>
              <a:rect l="l" t="t" r="r" b="b"/>
              <a:pathLst>
                <a:path w="3901315" h="1156713">
                  <a:moveTo>
                    <a:pt x="0" y="0"/>
                  </a:moveTo>
                  <a:lnTo>
                    <a:pt x="3901315" y="0"/>
                  </a:lnTo>
                  <a:lnTo>
                    <a:pt x="3901315" y="1156713"/>
                  </a:lnTo>
                  <a:lnTo>
                    <a:pt x="0" y="1156713"/>
                  </a:lnTo>
                  <a:close/>
                </a:path>
              </a:pathLst>
            </a:custGeom>
            <a:solidFill>
              <a:srgbClr val="ED1768"/>
            </a:solidFill>
          </p:spPr>
          <p:txBody>
            <a:bodyPr/>
            <a:lstStyle/>
            <a:p>
              <a:endParaRPr lang="en-US"/>
            </a:p>
          </p:txBody>
        </p:sp>
        <p:sp>
          <p:nvSpPr>
            <p:cNvPr id="5" name="TextBox 5"/>
            <p:cNvSpPr txBox="1"/>
            <p:nvPr/>
          </p:nvSpPr>
          <p:spPr>
            <a:xfrm>
              <a:off x="0" y="-38100"/>
              <a:ext cx="3901315" cy="119481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3214587" y="1028700"/>
            <a:ext cx="1533832" cy="1485900"/>
          </a:xfrm>
          <a:custGeom>
            <a:avLst/>
            <a:gdLst/>
            <a:ahLst/>
            <a:cxnLst/>
            <a:rect l="l" t="t" r="r" b="b"/>
            <a:pathLst>
              <a:path w="1533832" h="1485900">
                <a:moveTo>
                  <a:pt x="0" y="0"/>
                </a:moveTo>
                <a:lnTo>
                  <a:pt x="1533832" y="0"/>
                </a:lnTo>
                <a:lnTo>
                  <a:pt x="1533832"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p:cNvGrpSpPr/>
          <p:nvPr/>
        </p:nvGrpSpPr>
        <p:grpSpPr>
          <a:xfrm>
            <a:off x="2121389" y="5314126"/>
            <a:ext cx="14812805" cy="4391895"/>
            <a:chOff x="0" y="0"/>
            <a:chExt cx="3901315" cy="1156713"/>
          </a:xfrm>
        </p:grpSpPr>
        <p:sp>
          <p:nvSpPr>
            <p:cNvPr id="8" name="Freeform 8"/>
            <p:cNvSpPr/>
            <p:nvPr/>
          </p:nvSpPr>
          <p:spPr>
            <a:xfrm>
              <a:off x="0" y="0"/>
              <a:ext cx="3901315" cy="1156713"/>
            </a:xfrm>
            <a:custGeom>
              <a:avLst/>
              <a:gdLst/>
              <a:ahLst/>
              <a:cxnLst/>
              <a:rect l="l" t="t" r="r" b="b"/>
              <a:pathLst>
                <a:path w="3901315" h="1156713">
                  <a:moveTo>
                    <a:pt x="0" y="0"/>
                  </a:moveTo>
                  <a:lnTo>
                    <a:pt x="3901315" y="0"/>
                  </a:lnTo>
                  <a:lnTo>
                    <a:pt x="3901315" y="1156713"/>
                  </a:lnTo>
                  <a:lnTo>
                    <a:pt x="0" y="1156713"/>
                  </a:lnTo>
                  <a:close/>
                </a:path>
              </a:pathLst>
            </a:custGeom>
            <a:solidFill>
              <a:srgbClr val="18D4EE"/>
            </a:solidFill>
          </p:spPr>
          <p:txBody>
            <a:bodyPr/>
            <a:lstStyle/>
            <a:p>
              <a:endParaRPr lang="en-US"/>
            </a:p>
          </p:txBody>
        </p:sp>
        <p:sp>
          <p:nvSpPr>
            <p:cNvPr id="9" name="TextBox 9"/>
            <p:cNvSpPr txBox="1"/>
            <p:nvPr/>
          </p:nvSpPr>
          <p:spPr>
            <a:xfrm>
              <a:off x="0" y="-38100"/>
              <a:ext cx="3901315" cy="1194813"/>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a:off x="14003575" y="6024173"/>
            <a:ext cx="1533832" cy="1485900"/>
          </a:xfrm>
          <a:custGeom>
            <a:avLst/>
            <a:gdLst/>
            <a:ahLst/>
            <a:cxnLst/>
            <a:rect l="l" t="t" r="r" b="b"/>
            <a:pathLst>
              <a:path w="1533832" h="1485900">
                <a:moveTo>
                  <a:pt x="0" y="0"/>
                </a:moveTo>
                <a:lnTo>
                  <a:pt x="1533832" y="0"/>
                </a:lnTo>
                <a:lnTo>
                  <a:pt x="1533832" y="1485900"/>
                </a:lnTo>
                <a:lnTo>
                  <a:pt x="0" y="1485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5988769" y="1611868"/>
            <a:ext cx="9926465" cy="3228975"/>
          </a:xfrm>
          <a:prstGeom prst="rect">
            <a:avLst/>
          </a:prstGeom>
        </p:spPr>
        <p:txBody>
          <a:bodyPr lIns="0" tIns="0" rIns="0" bIns="0" rtlCol="0" anchor="t">
            <a:spAutoFit/>
          </a:bodyPr>
          <a:lstStyle/>
          <a:p>
            <a:pPr algn="ctr">
              <a:lnSpc>
                <a:spcPts val="4159"/>
              </a:lnSpc>
            </a:pPr>
            <a:r>
              <a:rPr lang="en-US" sz="3466" b="1" spc="693">
                <a:solidFill>
                  <a:srgbClr val="FDFBFB"/>
                </a:solidFill>
                <a:latin typeface="Canva Sans Bold"/>
                <a:ea typeface="Canva Sans Bold"/>
                <a:cs typeface="Canva Sans Bold"/>
                <a:sym typeface="Canva Sans Bold"/>
              </a:rPr>
              <a:t>Insight global is always in tune with my needs &amp; works diligently to find the right candidates; not just a volume of candidates.”</a:t>
            </a:r>
          </a:p>
          <a:p>
            <a:pPr algn="ctr">
              <a:lnSpc>
                <a:spcPts val="4555"/>
              </a:lnSpc>
            </a:pPr>
            <a:endParaRPr lang="en-US" sz="3466" b="1" spc="693">
              <a:solidFill>
                <a:srgbClr val="FDFBFB"/>
              </a:solidFill>
              <a:latin typeface="Canva Sans Bold"/>
              <a:ea typeface="Canva Sans Bold"/>
              <a:cs typeface="Canva Sans Bold"/>
              <a:sym typeface="Canva Sans Bold"/>
            </a:endParaRPr>
          </a:p>
          <a:p>
            <a:pPr algn="ctr">
              <a:lnSpc>
                <a:spcPts val="4555"/>
              </a:lnSpc>
            </a:pPr>
            <a:endParaRPr lang="en-US" sz="3466" b="1" spc="693">
              <a:solidFill>
                <a:srgbClr val="FDFBFB"/>
              </a:solidFill>
              <a:latin typeface="Canva Sans Bold"/>
              <a:ea typeface="Canva Sans Bold"/>
              <a:cs typeface="Canva Sans Bold"/>
              <a:sym typeface="Canva Sans Bold"/>
            </a:endParaRPr>
          </a:p>
        </p:txBody>
      </p:sp>
      <p:sp>
        <p:nvSpPr>
          <p:cNvPr id="12" name="TextBox 12"/>
          <p:cNvSpPr txBox="1"/>
          <p:nvPr/>
        </p:nvSpPr>
        <p:spPr>
          <a:xfrm>
            <a:off x="1545605" y="2635371"/>
            <a:ext cx="4871795" cy="1495425"/>
          </a:xfrm>
          <a:prstGeom prst="rect">
            <a:avLst/>
          </a:prstGeom>
        </p:spPr>
        <p:txBody>
          <a:bodyPr lIns="0" tIns="0" rIns="0" bIns="0" rtlCol="0" anchor="t">
            <a:spAutoFit/>
          </a:bodyPr>
          <a:lstStyle/>
          <a:p>
            <a:pPr algn="ctr">
              <a:lnSpc>
                <a:spcPts val="3912"/>
              </a:lnSpc>
            </a:pPr>
            <a:r>
              <a:rPr lang="en-US" sz="3260" b="1" spc="652">
                <a:solidFill>
                  <a:srgbClr val="FDFBFB"/>
                </a:solidFill>
                <a:latin typeface="Canva Sans Bold"/>
                <a:ea typeface="Canva Sans Bold"/>
                <a:cs typeface="Canva Sans Bold"/>
                <a:sym typeface="Canva Sans Bold"/>
              </a:rPr>
              <a:t>Shawn B.</a:t>
            </a:r>
          </a:p>
          <a:p>
            <a:pPr algn="ctr">
              <a:lnSpc>
                <a:spcPts val="3912"/>
              </a:lnSpc>
            </a:pPr>
            <a:r>
              <a:rPr lang="en-US" sz="3260" b="1" spc="652">
                <a:solidFill>
                  <a:srgbClr val="FDFBFB"/>
                </a:solidFill>
                <a:latin typeface="Canva Sans Bold"/>
                <a:ea typeface="Canva Sans Bold"/>
                <a:cs typeface="Canva Sans Bold"/>
                <a:sym typeface="Canva Sans Bold"/>
              </a:rPr>
              <a:t>T-mobile</a:t>
            </a:r>
          </a:p>
          <a:p>
            <a:pPr algn="ctr">
              <a:lnSpc>
                <a:spcPts val="3912"/>
              </a:lnSpc>
            </a:pPr>
            <a:endParaRPr lang="en-US" sz="3260" b="1" spc="652">
              <a:solidFill>
                <a:srgbClr val="FDFBFB"/>
              </a:solidFill>
              <a:latin typeface="Canva Sans Bold"/>
              <a:ea typeface="Canva Sans Bold"/>
              <a:cs typeface="Canva Sans Bold"/>
              <a:sym typeface="Canva Sans Bold"/>
            </a:endParaRPr>
          </a:p>
        </p:txBody>
      </p:sp>
      <p:sp>
        <p:nvSpPr>
          <p:cNvPr id="13" name="Freeform 13"/>
          <p:cNvSpPr/>
          <p:nvPr/>
        </p:nvSpPr>
        <p:spPr>
          <a:xfrm>
            <a:off x="387002" y="4093630"/>
            <a:ext cx="4042573" cy="1027931"/>
          </a:xfrm>
          <a:custGeom>
            <a:avLst/>
            <a:gdLst/>
            <a:ahLst/>
            <a:cxnLst/>
            <a:rect l="l" t="t" r="r" b="b"/>
            <a:pathLst>
              <a:path w="4042573" h="1027931">
                <a:moveTo>
                  <a:pt x="0" y="0"/>
                </a:moveTo>
                <a:lnTo>
                  <a:pt x="4042573" y="0"/>
                </a:lnTo>
                <a:lnTo>
                  <a:pt x="4042573" y="1027931"/>
                </a:lnTo>
                <a:lnTo>
                  <a:pt x="0" y="1027931"/>
                </a:lnTo>
                <a:lnTo>
                  <a:pt x="0" y="0"/>
                </a:lnTo>
                <a:close/>
              </a:path>
            </a:pathLst>
          </a:custGeom>
          <a:blipFill>
            <a:blip r:embed="rId5"/>
            <a:stretch>
              <a:fillRect t="-79670" b="-82347"/>
            </a:stretch>
          </a:blipFill>
          <a:ln w="38100" cap="sq">
            <a:solidFill>
              <a:srgbClr val="000000"/>
            </a:solidFill>
            <a:prstDash val="solid"/>
            <a:miter/>
          </a:ln>
        </p:spPr>
        <p:txBody>
          <a:bodyPr/>
          <a:lstStyle/>
          <a:p>
            <a:endParaRPr lang="en-US"/>
          </a:p>
        </p:txBody>
      </p:sp>
      <p:sp>
        <p:nvSpPr>
          <p:cNvPr id="14" name="Freeform 14"/>
          <p:cNvSpPr/>
          <p:nvPr/>
        </p:nvSpPr>
        <p:spPr>
          <a:xfrm>
            <a:off x="14477296" y="8914403"/>
            <a:ext cx="3369614" cy="1048792"/>
          </a:xfrm>
          <a:custGeom>
            <a:avLst/>
            <a:gdLst/>
            <a:ahLst/>
            <a:cxnLst/>
            <a:rect l="l" t="t" r="r" b="b"/>
            <a:pathLst>
              <a:path w="3369614" h="1048792">
                <a:moveTo>
                  <a:pt x="0" y="0"/>
                </a:moveTo>
                <a:lnTo>
                  <a:pt x="3369614" y="0"/>
                </a:lnTo>
                <a:lnTo>
                  <a:pt x="3369614" y="1048793"/>
                </a:lnTo>
                <a:lnTo>
                  <a:pt x="0" y="1048793"/>
                </a:lnTo>
                <a:lnTo>
                  <a:pt x="0" y="0"/>
                </a:lnTo>
                <a:close/>
              </a:path>
            </a:pathLst>
          </a:custGeom>
          <a:blipFill>
            <a:blip r:embed="rId6"/>
            <a:stretch>
              <a:fillRect/>
            </a:stretch>
          </a:blipFill>
          <a:ln w="38100" cap="sq">
            <a:solidFill>
              <a:srgbClr val="000000"/>
            </a:solidFill>
            <a:prstDash val="solid"/>
            <a:miter/>
          </a:ln>
        </p:spPr>
        <p:txBody>
          <a:bodyPr/>
          <a:lstStyle/>
          <a:p>
            <a:endParaRPr lang="en-US"/>
          </a:p>
        </p:txBody>
      </p:sp>
      <p:sp>
        <p:nvSpPr>
          <p:cNvPr id="15" name="TextBox 15"/>
          <p:cNvSpPr txBox="1"/>
          <p:nvPr/>
        </p:nvSpPr>
        <p:spPr>
          <a:xfrm>
            <a:off x="2447670" y="5591221"/>
            <a:ext cx="10205576" cy="4371975"/>
          </a:xfrm>
          <a:prstGeom prst="rect">
            <a:avLst/>
          </a:prstGeom>
        </p:spPr>
        <p:txBody>
          <a:bodyPr lIns="0" tIns="0" rIns="0" bIns="0" rtlCol="0" anchor="t">
            <a:spAutoFit/>
          </a:bodyPr>
          <a:lstStyle/>
          <a:p>
            <a:pPr algn="ctr">
              <a:lnSpc>
                <a:spcPts val="3845"/>
              </a:lnSpc>
            </a:pPr>
            <a:r>
              <a:rPr lang="en-US" sz="3204" b="1" spc="640">
                <a:solidFill>
                  <a:srgbClr val="FDFBFB"/>
                </a:solidFill>
                <a:latin typeface="Canva Sans Bold"/>
                <a:ea typeface="Canva Sans Bold"/>
                <a:cs typeface="Canva Sans Bold"/>
                <a:sym typeface="Canva Sans Bold"/>
              </a:rPr>
              <a:t>“Insight Global's team aided in making a seemingly impossible task possible. They provided valuable insights in the conception &amp; architecture of how we'd tackle a large hiring push &amp; through close partnership, they pivoted &amp; worked with us as needs changed."</a:t>
            </a:r>
          </a:p>
          <a:p>
            <a:pPr algn="ctr">
              <a:lnSpc>
                <a:spcPts val="3845"/>
              </a:lnSpc>
            </a:pPr>
            <a:endParaRPr lang="en-US" sz="3204" b="1" spc="640">
              <a:solidFill>
                <a:srgbClr val="FDFBFB"/>
              </a:solidFill>
              <a:latin typeface="Canva Sans Bold"/>
              <a:ea typeface="Canva Sans Bold"/>
              <a:cs typeface="Canva Sans Bold"/>
              <a:sym typeface="Canva Sans Bold"/>
            </a:endParaRPr>
          </a:p>
        </p:txBody>
      </p:sp>
      <p:sp>
        <p:nvSpPr>
          <p:cNvPr id="16" name="TextBox 16"/>
          <p:cNvSpPr txBox="1"/>
          <p:nvPr/>
        </p:nvSpPr>
        <p:spPr>
          <a:xfrm>
            <a:off x="12709138" y="7772400"/>
            <a:ext cx="4122706" cy="1485900"/>
          </a:xfrm>
          <a:prstGeom prst="rect">
            <a:avLst/>
          </a:prstGeom>
        </p:spPr>
        <p:txBody>
          <a:bodyPr lIns="0" tIns="0" rIns="0" bIns="0" rtlCol="0" anchor="t">
            <a:spAutoFit/>
          </a:bodyPr>
          <a:lstStyle/>
          <a:p>
            <a:pPr algn="ctr">
              <a:lnSpc>
                <a:spcPts val="3938"/>
              </a:lnSpc>
            </a:pPr>
            <a:r>
              <a:rPr lang="en-US" sz="3282" b="1" spc="656">
                <a:solidFill>
                  <a:srgbClr val="FDFBFB"/>
                </a:solidFill>
                <a:latin typeface="Canva Sans Bold"/>
                <a:ea typeface="Canva Sans Bold"/>
                <a:cs typeface="Canva Sans Bold"/>
                <a:sym typeface="Canva Sans Bold"/>
              </a:rPr>
              <a:t>Tim S.</a:t>
            </a:r>
          </a:p>
          <a:p>
            <a:pPr algn="ctr">
              <a:lnSpc>
                <a:spcPts val="3938"/>
              </a:lnSpc>
            </a:pPr>
            <a:r>
              <a:rPr lang="en-US" sz="3282" b="1" spc="656">
                <a:solidFill>
                  <a:srgbClr val="FDFBFB"/>
                </a:solidFill>
                <a:latin typeface="Canva Sans Bold"/>
                <a:ea typeface="Canva Sans Bold"/>
                <a:cs typeface="Canva Sans Bold"/>
                <a:sym typeface="Canva Sans Bold"/>
              </a:rPr>
              <a:t>Macy's Inc</a:t>
            </a:r>
          </a:p>
          <a:p>
            <a:pPr algn="ctr">
              <a:lnSpc>
                <a:spcPts val="3938"/>
              </a:lnSpc>
            </a:pPr>
            <a:endParaRPr lang="en-US" sz="3282" b="1" spc="656">
              <a:solidFill>
                <a:srgbClr val="FDFBFB"/>
              </a:solidFill>
              <a:latin typeface="Canva Sans Bold"/>
              <a:ea typeface="Canva Sans Bold"/>
              <a:cs typeface="Canva Sans Bold"/>
              <a:sym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C537"/>
        </a:solidFill>
        <a:effectLst/>
      </p:bgPr>
    </p:bg>
    <p:spTree>
      <p:nvGrpSpPr>
        <p:cNvPr id="1" name=""/>
        <p:cNvGrpSpPr/>
        <p:nvPr/>
      </p:nvGrpSpPr>
      <p:grpSpPr>
        <a:xfrm>
          <a:off x="0" y="0"/>
          <a:ext cx="0" cy="0"/>
          <a:chOff x="0" y="0"/>
          <a:chExt cx="0" cy="0"/>
        </a:xfrm>
      </p:grpSpPr>
      <p:sp>
        <p:nvSpPr>
          <p:cNvPr id="2" name="Freeform 2"/>
          <p:cNvSpPr/>
          <p:nvPr/>
        </p:nvSpPr>
        <p:spPr>
          <a:xfrm>
            <a:off x="-152997" y="-305996"/>
            <a:ext cx="19118575" cy="10419624"/>
          </a:xfrm>
          <a:custGeom>
            <a:avLst/>
            <a:gdLst/>
            <a:ahLst/>
            <a:cxnLst/>
            <a:rect l="l" t="t" r="r" b="b"/>
            <a:pathLst>
              <a:path w="19118575" h="10419624">
                <a:moveTo>
                  <a:pt x="0" y="0"/>
                </a:moveTo>
                <a:lnTo>
                  <a:pt x="19118576" y="0"/>
                </a:lnTo>
                <a:lnTo>
                  <a:pt x="19118576" y="10419623"/>
                </a:lnTo>
                <a:lnTo>
                  <a:pt x="0" y="10419623"/>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0155" y="3088878"/>
            <a:ext cx="3753368" cy="4732027"/>
            <a:chOff x="0" y="0"/>
            <a:chExt cx="988541" cy="1246295"/>
          </a:xfrm>
        </p:grpSpPr>
        <p:sp>
          <p:nvSpPr>
            <p:cNvPr id="3" name="Freeform 3"/>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ECFF"/>
            </a:solidFill>
          </p:spPr>
          <p:txBody>
            <a:bodyPr/>
            <a:lstStyle/>
            <a:p>
              <a:endParaRPr lang="en-US"/>
            </a:p>
          </p:txBody>
        </p:sp>
        <p:sp>
          <p:nvSpPr>
            <p:cNvPr id="4" name="TextBox 4"/>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95310" y="3088878"/>
            <a:ext cx="3753368" cy="4732027"/>
            <a:chOff x="0" y="0"/>
            <a:chExt cx="988541" cy="1246295"/>
          </a:xfrm>
        </p:grpSpPr>
        <p:sp>
          <p:nvSpPr>
            <p:cNvPr id="6" name="Freeform 6"/>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FEC537"/>
            </a:solidFill>
          </p:spPr>
          <p:txBody>
            <a:bodyPr/>
            <a:lstStyle/>
            <a:p>
              <a:endParaRPr lang="en-US"/>
            </a:p>
          </p:txBody>
        </p:sp>
        <p:sp>
          <p:nvSpPr>
            <p:cNvPr id="7" name="TextBox 7"/>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643942" y="3088878"/>
            <a:ext cx="3753368" cy="4732027"/>
            <a:chOff x="0" y="0"/>
            <a:chExt cx="988541" cy="1246295"/>
          </a:xfrm>
        </p:grpSpPr>
        <p:sp>
          <p:nvSpPr>
            <p:cNvPr id="9" name="Freeform 9"/>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ED1768"/>
            </a:solidFill>
          </p:spPr>
          <p:txBody>
            <a:bodyPr/>
            <a:lstStyle/>
            <a:p>
              <a:endParaRPr lang="en-US"/>
            </a:p>
          </p:txBody>
        </p:sp>
        <p:sp>
          <p:nvSpPr>
            <p:cNvPr id="10" name="TextBox 10"/>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4092634" y="3088878"/>
            <a:ext cx="3753368" cy="4732027"/>
            <a:chOff x="0" y="0"/>
            <a:chExt cx="988541" cy="1246295"/>
          </a:xfrm>
        </p:grpSpPr>
        <p:sp>
          <p:nvSpPr>
            <p:cNvPr id="12" name="Freeform 12"/>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CEE7"/>
            </a:solidFill>
          </p:spPr>
          <p:txBody>
            <a:bodyPr/>
            <a:lstStyle/>
            <a:p>
              <a:endParaRPr lang="en-US"/>
            </a:p>
          </p:txBody>
        </p:sp>
        <p:sp>
          <p:nvSpPr>
            <p:cNvPr id="13" name="TextBox 13"/>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
        <p:nvSpPr>
          <p:cNvPr id="15" name="Freeform 15"/>
          <p:cNvSpPr/>
          <p:nvPr/>
        </p:nvSpPr>
        <p:spPr>
          <a:xfrm>
            <a:off x="1586048" y="3731555"/>
            <a:ext cx="1723337" cy="1723337"/>
          </a:xfrm>
          <a:custGeom>
            <a:avLst/>
            <a:gdLst/>
            <a:ahLst/>
            <a:cxnLst/>
            <a:rect l="l" t="t" r="r" b="b"/>
            <a:pathLst>
              <a:path w="1723337" h="1723337">
                <a:moveTo>
                  <a:pt x="0" y="0"/>
                </a:moveTo>
                <a:lnTo>
                  <a:pt x="1723337" y="0"/>
                </a:lnTo>
                <a:lnTo>
                  <a:pt x="1723337" y="1723337"/>
                </a:lnTo>
                <a:lnTo>
                  <a:pt x="0" y="17233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5085004" y="3686263"/>
            <a:ext cx="1768629" cy="1768629"/>
          </a:xfrm>
          <a:custGeom>
            <a:avLst/>
            <a:gdLst/>
            <a:ahLst/>
            <a:cxnLst/>
            <a:rect l="l" t="t" r="r" b="b"/>
            <a:pathLst>
              <a:path w="1768629" h="1768629">
                <a:moveTo>
                  <a:pt x="0" y="0"/>
                </a:moveTo>
                <a:lnTo>
                  <a:pt x="1768629" y="0"/>
                </a:lnTo>
                <a:lnTo>
                  <a:pt x="1768629" y="1768629"/>
                </a:lnTo>
                <a:lnTo>
                  <a:pt x="0" y="17686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5861301" y="3433506"/>
            <a:ext cx="2021386" cy="2021386"/>
          </a:xfrm>
          <a:custGeom>
            <a:avLst/>
            <a:gdLst/>
            <a:ahLst/>
            <a:cxnLst/>
            <a:rect l="l" t="t" r="r" b="b"/>
            <a:pathLst>
              <a:path w="2021386" h="2021386">
                <a:moveTo>
                  <a:pt x="0" y="0"/>
                </a:moveTo>
                <a:lnTo>
                  <a:pt x="2021386" y="0"/>
                </a:lnTo>
                <a:lnTo>
                  <a:pt x="2021386" y="2021386"/>
                </a:lnTo>
                <a:lnTo>
                  <a:pt x="0" y="20213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0437428" y="3473677"/>
            <a:ext cx="2210280" cy="1981215"/>
          </a:xfrm>
          <a:custGeom>
            <a:avLst/>
            <a:gdLst/>
            <a:ahLst/>
            <a:cxnLst/>
            <a:rect l="l" t="t" r="r" b="b"/>
            <a:pathLst>
              <a:path w="2210280" h="1981215">
                <a:moveTo>
                  <a:pt x="0" y="0"/>
                </a:moveTo>
                <a:lnTo>
                  <a:pt x="2210280" y="0"/>
                </a:lnTo>
                <a:lnTo>
                  <a:pt x="2210280" y="1981215"/>
                </a:lnTo>
                <a:lnTo>
                  <a:pt x="0" y="19812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9"/>
          <p:cNvSpPr txBox="1"/>
          <p:nvPr/>
        </p:nvSpPr>
        <p:spPr>
          <a:xfrm>
            <a:off x="3862499" y="895350"/>
            <a:ext cx="10563002" cy="1202454"/>
          </a:xfrm>
          <a:prstGeom prst="rect">
            <a:avLst/>
          </a:prstGeom>
        </p:spPr>
        <p:txBody>
          <a:bodyPr lIns="0" tIns="0" rIns="0" bIns="0" rtlCol="0" anchor="t">
            <a:spAutoFit/>
          </a:bodyPr>
          <a:lstStyle/>
          <a:p>
            <a:pPr algn="ctr">
              <a:lnSpc>
                <a:spcPts val="9848"/>
              </a:lnSpc>
              <a:spcBef>
                <a:spcPct val="0"/>
              </a:spcBef>
            </a:pPr>
            <a:r>
              <a:rPr lang="en-US" sz="7034" b="1" spc="-288">
                <a:solidFill>
                  <a:srgbClr val="343539"/>
                </a:solidFill>
                <a:latin typeface="Ibarra Real Nova Bold"/>
                <a:ea typeface="Ibarra Real Nova Bold"/>
                <a:cs typeface="Ibarra Real Nova Bold"/>
                <a:sym typeface="Ibarra Real Nova Bold"/>
              </a:rPr>
              <a:t>STRENGTHS</a:t>
            </a:r>
          </a:p>
        </p:txBody>
      </p:sp>
      <p:sp>
        <p:nvSpPr>
          <p:cNvPr id="20" name="TextBox 20"/>
          <p:cNvSpPr txBox="1"/>
          <p:nvPr/>
        </p:nvSpPr>
        <p:spPr>
          <a:xfrm>
            <a:off x="845567" y="5926233"/>
            <a:ext cx="3162543" cy="1407230"/>
          </a:xfrm>
          <a:prstGeom prst="rect">
            <a:avLst/>
          </a:prstGeom>
        </p:spPr>
        <p:txBody>
          <a:bodyPr lIns="0" tIns="0" rIns="0" bIns="0" rtlCol="0" anchor="t">
            <a:spAutoFit/>
          </a:bodyPr>
          <a:lstStyle/>
          <a:p>
            <a:pPr algn="ctr">
              <a:lnSpc>
                <a:spcPts val="3631"/>
              </a:lnSpc>
            </a:pPr>
            <a:r>
              <a:rPr lang="en-US" sz="3822" b="1">
                <a:solidFill>
                  <a:srgbClr val="1B1816"/>
                </a:solidFill>
                <a:latin typeface="Cormorant SC Bold"/>
                <a:ea typeface="Cormorant SC Bold"/>
                <a:cs typeface="Cormorant SC Bold"/>
                <a:sym typeface="Cormorant SC Bold"/>
              </a:rPr>
              <a:t>5 tier </a:t>
            </a:r>
          </a:p>
          <a:p>
            <a:pPr algn="ctr">
              <a:lnSpc>
                <a:spcPts val="3631"/>
              </a:lnSpc>
            </a:pPr>
            <a:r>
              <a:rPr lang="en-US" sz="3822" b="1">
                <a:solidFill>
                  <a:srgbClr val="1B1816"/>
                </a:solidFill>
                <a:latin typeface="Cormorant SC Bold"/>
                <a:ea typeface="Cormorant SC Bold"/>
                <a:cs typeface="Cormorant SC Bold"/>
                <a:sym typeface="Cormorant SC Bold"/>
              </a:rPr>
              <a:t>screening</a:t>
            </a:r>
          </a:p>
          <a:p>
            <a:pPr algn="ctr">
              <a:lnSpc>
                <a:spcPts val="3631"/>
              </a:lnSpc>
            </a:pPr>
            <a:r>
              <a:rPr lang="en-US" sz="3822" b="1">
                <a:solidFill>
                  <a:srgbClr val="1B1816"/>
                </a:solidFill>
                <a:latin typeface="Cormorant SC Bold"/>
                <a:ea typeface="Cormorant SC Bold"/>
                <a:cs typeface="Cormorant SC Bold"/>
                <a:sym typeface="Cormorant SC Bold"/>
              </a:rPr>
              <a:t>process </a:t>
            </a:r>
          </a:p>
        </p:txBody>
      </p:sp>
      <p:sp>
        <p:nvSpPr>
          <p:cNvPr id="21" name="TextBox 21"/>
          <p:cNvSpPr txBox="1"/>
          <p:nvPr/>
        </p:nvSpPr>
        <p:spPr>
          <a:xfrm>
            <a:off x="5220959" y="5926233"/>
            <a:ext cx="3302069" cy="1407230"/>
          </a:xfrm>
          <a:prstGeom prst="rect">
            <a:avLst/>
          </a:prstGeom>
        </p:spPr>
        <p:txBody>
          <a:bodyPr lIns="0" tIns="0" rIns="0" bIns="0" rtlCol="0" anchor="t">
            <a:spAutoFit/>
          </a:bodyPr>
          <a:lstStyle/>
          <a:p>
            <a:pPr algn="ctr">
              <a:lnSpc>
                <a:spcPts val="3631"/>
              </a:lnSpc>
            </a:pPr>
            <a:r>
              <a:rPr lang="en-US" sz="3822" b="1">
                <a:solidFill>
                  <a:srgbClr val="1B1816"/>
                </a:solidFill>
                <a:latin typeface="Cormorant SC Bold"/>
                <a:ea typeface="Cormorant SC Bold"/>
                <a:cs typeface="Cormorant SC Bold"/>
                <a:sym typeface="Cormorant SC Bold"/>
              </a:rPr>
              <a:t>2nd largest </a:t>
            </a:r>
          </a:p>
          <a:p>
            <a:pPr algn="ctr">
              <a:lnSpc>
                <a:spcPts val="3631"/>
              </a:lnSpc>
            </a:pPr>
            <a:r>
              <a:rPr lang="en-US" sz="3822" b="1">
                <a:solidFill>
                  <a:srgbClr val="1B1816"/>
                </a:solidFill>
                <a:latin typeface="Cormorant SC Bold"/>
                <a:ea typeface="Cormorant SC Bold"/>
                <a:cs typeface="Cormorant SC Bold"/>
                <a:sym typeface="Cormorant SC Bold"/>
              </a:rPr>
              <a:t>IT staffing firm </a:t>
            </a:r>
          </a:p>
        </p:txBody>
      </p:sp>
      <p:sp>
        <p:nvSpPr>
          <p:cNvPr id="22" name="TextBox 22"/>
          <p:cNvSpPr txBox="1"/>
          <p:nvPr/>
        </p:nvSpPr>
        <p:spPr>
          <a:xfrm>
            <a:off x="10016252" y="5819318"/>
            <a:ext cx="3052632" cy="1406298"/>
          </a:xfrm>
          <a:prstGeom prst="rect">
            <a:avLst/>
          </a:prstGeom>
        </p:spPr>
        <p:txBody>
          <a:bodyPr lIns="0" tIns="0" rIns="0" bIns="0" rtlCol="0" anchor="t">
            <a:spAutoFit/>
          </a:bodyPr>
          <a:lstStyle/>
          <a:p>
            <a:pPr algn="ctr">
              <a:lnSpc>
                <a:spcPts val="3608"/>
              </a:lnSpc>
            </a:pPr>
            <a:r>
              <a:rPr lang="en-US" sz="3922" b="1">
                <a:solidFill>
                  <a:srgbClr val="1B1816"/>
                </a:solidFill>
                <a:latin typeface="Cormorant SC Bold"/>
                <a:ea typeface="Cormorant SC Bold"/>
                <a:cs typeface="Cormorant SC Bold"/>
                <a:sym typeface="Cormorant SC Bold"/>
              </a:rPr>
              <a:t>strong culture of care</a:t>
            </a:r>
          </a:p>
        </p:txBody>
      </p:sp>
      <p:sp>
        <p:nvSpPr>
          <p:cNvPr id="23" name="TextBox 23"/>
          <p:cNvSpPr txBox="1"/>
          <p:nvPr/>
        </p:nvSpPr>
        <p:spPr>
          <a:xfrm>
            <a:off x="14425501" y="5945283"/>
            <a:ext cx="3052632" cy="958186"/>
          </a:xfrm>
          <a:prstGeom prst="rect">
            <a:avLst/>
          </a:prstGeom>
        </p:spPr>
        <p:txBody>
          <a:bodyPr lIns="0" tIns="0" rIns="0" bIns="0" rtlCol="0" anchor="t">
            <a:spAutoFit/>
          </a:bodyPr>
          <a:lstStyle/>
          <a:p>
            <a:pPr algn="ctr">
              <a:lnSpc>
                <a:spcPts val="3686"/>
              </a:lnSpc>
            </a:pPr>
            <a:r>
              <a:rPr lang="en-US" sz="3922" b="1">
                <a:solidFill>
                  <a:srgbClr val="1B1816"/>
                </a:solidFill>
                <a:latin typeface="Cormorant SC Bold"/>
                <a:ea typeface="Cormorant SC Bold"/>
                <a:cs typeface="Cormorant SC Bold"/>
                <a:sym typeface="Cormorant SC Bold"/>
              </a:rPr>
              <a:t>Work Within Your Budget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0155" y="3088878"/>
            <a:ext cx="3753368" cy="4732027"/>
            <a:chOff x="0" y="0"/>
            <a:chExt cx="988541" cy="1246295"/>
          </a:xfrm>
        </p:grpSpPr>
        <p:sp>
          <p:nvSpPr>
            <p:cNvPr id="3" name="Freeform 3"/>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ECFF"/>
            </a:solidFill>
          </p:spPr>
          <p:txBody>
            <a:bodyPr/>
            <a:lstStyle/>
            <a:p>
              <a:endParaRPr lang="en-US"/>
            </a:p>
          </p:txBody>
        </p:sp>
        <p:sp>
          <p:nvSpPr>
            <p:cNvPr id="4" name="TextBox 4"/>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95310" y="3088878"/>
            <a:ext cx="3753368" cy="4732027"/>
            <a:chOff x="0" y="0"/>
            <a:chExt cx="988541" cy="1246295"/>
          </a:xfrm>
        </p:grpSpPr>
        <p:sp>
          <p:nvSpPr>
            <p:cNvPr id="6" name="Freeform 6"/>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FEC537"/>
            </a:solidFill>
          </p:spPr>
          <p:txBody>
            <a:bodyPr/>
            <a:lstStyle/>
            <a:p>
              <a:endParaRPr lang="en-US"/>
            </a:p>
          </p:txBody>
        </p:sp>
        <p:sp>
          <p:nvSpPr>
            <p:cNvPr id="7" name="TextBox 7"/>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643942" y="3088878"/>
            <a:ext cx="3753368" cy="4732027"/>
            <a:chOff x="0" y="0"/>
            <a:chExt cx="988541" cy="1246295"/>
          </a:xfrm>
        </p:grpSpPr>
        <p:sp>
          <p:nvSpPr>
            <p:cNvPr id="9" name="Freeform 9"/>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ED1768"/>
            </a:solidFill>
          </p:spPr>
          <p:txBody>
            <a:bodyPr/>
            <a:lstStyle/>
            <a:p>
              <a:endParaRPr lang="en-US"/>
            </a:p>
          </p:txBody>
        </p:sp>
        <p:sp>
          <p:nvSpPr>
            <p:cNvPr id="10" name="TextBox 10"/>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4092634" y="3088878"/>
            <a:ext cx="3753368" cy="4732027"/>
            <a:chOff x="0" y="0"/>
            <a:chExt cx="988541" cy="1246295"/>
          </a:xfrm>
        </p:grpSpPr>
        <p:sp>
          <p:nvSpPr>
            <p:cNvPr id="12" name="Freeform 12"/>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CEE7"/>
            </a:solidFill>
          </p:spPr>
          <p:txBody>
            <a:bodyPr/>
            <a:lstStyle/>
            <a:p>
              <a:endParaRPr lang="en-US"/>
            </a:p>
          </p:txBody>
        </p:sp>
        <p:sp>
          <p:nvSpPr>
            <p:cNvPr id="13" name="TextBox 13"/>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
        <p:nvSpPr>
          <p:cNvPr id="15" name="Freeform 15"/>
          <p:cNvSpPr/>
          <p:nvPr/>
        </p:nvSpPr>
        <p:spPr>
          <a:xfrm>
            <a:off x="6045980" y="3454599"/>
            <a:ext cx="1855505" cy="1855505"/>
          </a:xfrm>
          <a:custGeom>
            <a:avLst/>
            <a:gdLst/>
            <a:ahLst/>
            <a:cxnLst/>
            <a:rect l="l" t="t" r="r" b="b"/>
            <a:pathLst>
              <a:path w="1855505" h="1855505">
                <a:moveTo>
                  <a:pt x="0" y="0"/>
                </a:moveTo>
                <a:lnTo>
                  <a:pt x="1855505" y="0"/>
                </a:lnTo>
                <a:lnTo>
                  <a:pt x="1855505" y="1855505"/>
                </a:lnTo>
                <a:lnTo>
                  <a:pt x="0" y="18555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524170" y="3624700"/>
            <a:ext cx="1805336" cy="1938137"/>
          </a:xfrm>
          <a:custGeom>
            <a:avLst/>
            <a:gdLst/>
            <a:ahLst/>
            <a:cxnLst/>
            <a:rect l="l" t="t" r="r" b="b"/>
            <a:pathLst>
              <a:path w="1805336" h="1938137">
                <a:moveTo>
                  <a:pt x="0" y="0"/>
                </a:moveTo>
                <a:lnTo>
                  <a:pt x="1805337" y="0"/>
                </a:lnTo>
                <a:lnTo>
                  <a:pt x="1805337" y="1938136"/>
                </a:lnTo>
                <a:lnTo>
                  <a:pt x="0" y="19381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14818712" y="3624700"/>
            <a:ext cx="2301213" cy="1518800"/>
          </a:xfrm>
          <a:custGeom>
            <a:avLst/>
            <a:gdLst/>
            <a:ahLst/>
            <a:cxnLst/>
            <a:rect l="l" t="t" r="r" b="b"/>
            <a:pathLst>
              <a:path w="2301213" h="1518800">
                <a:moveTo>
                  <a:pt x="0" y="0"/>
                </a:moveTo>
                <a:lnTo>
                  <a:pt x="2301213" y="0"/>
                </a:lnTo>
                <a:lnTo>
                  <a:pt x="2301213" y="1518800"/>
                </a:lnTo>
                <a:lnTo>
                  <a:pt x="0" y="1518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0543782" y="3924693"/>
            <a:ext cx="2008152" cy="1204891"/>
          </a:xfrm>
          <a:custGeom>
            <a:avLst/>
            <a:gdLst/>
            <a:ahLst/>
            <a:cxnLst/>
            <a:rect l="l" t="t" r="r" b="b"/>
            <a:pathLst>
              <a:path w="2008152" h="1204891">
                <a:moveTo>
                  <a:pt x="0" y="0"/>
                </a:moveTo>
                <a:lnTo>
                  <a:pt x="2008153" y="0"/>
                </a:lnTo>
                <a:lnTo>
                  <a:pt x="2008153" y="1204892"/>
                </a:lnTo>
                <a:lnTo>
                  <a:pt x="0" y="120489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9"/>
          <p:cNvSpPr txBox="1"/>
          <p:nvPr/>
        </p:nvSpPr>
        <p:spPr>
          <a:xfrm>
            <a:off x="3862499" y="895350"/>
            <a:ext cx="10563002" cy="1202454"/>
          </a:xfrm>
          <a:prstGeom prst="rect">
            <a:avLst/>
          </a:prstGeom>
        </p:spPr>
        <p:txBody>
          <a:bodyPr lIns="0" tIns="0" rIns="0" bIns="0" rtlCol="0" anchor="t">
            <a:spAutoFit/>
          </a:bodyPr>
          <a:lstStyle/>
          <a:p>
            <a:pPr algn="ctr">
              <a:lnSpc>
                <a:spcPts val="9848"/>
              </a:lnSpc>
              <a:spcBef>
                <a:spcPct val="0"/>
              </a:spcBef>
            </a:pPr>
            <a:r>
              <a:rPr lang="en-US" sz="7034" b="1" spc="-288">
                <a:solidFill>
                  <a:srgbClr val="343539"/>
                </a:solidFill>
                <a:latin typeface="Ibarra Real Nova Bold"/>
                <a:ea typeface="Ibarra Real Nova Bold"/>
                <a:cs typeface="Ibarra Real Nova Bold"/>
                <a:sym typeface="Ibarra Real Nova Bold"/>
              </a:rPr>
              <a:t>WEAKNESSES</a:t>
            </a:r>
          </a:p>
        </p:txBody>
      </p:sp>
      <p:sp>
        <p:nvSpPr>
          <p:cNvPr id="20" name="TextBox 20"/>
          <p:cNvSpPr txBox="1"/>
          <p:nvPr/>
        </p:nvSpPr>
        <p:spPr>
          <a:xfrm>
            <a:off x="724574" y="5933731"/>
            <a:ext cx="3404530" cy="1481186"/>
          </a:xfrm>
          <a:prstGeom prst="rect">
            <a:avLst/>
          </a:prstGeom>
        </p:spPr>
        <p:txBody>
          <a:bodyPr lIns="0" tIns="0" rIns="0" bIns="0" rtlCol="0" anchor="t">
            <a:spAutoFit/>
          </a:bodyPr>
          <a:lstStyle/>
          <a:p>
            <a:pPr algn="ctr">
              <a:lnSpc>
                <a:spcPts val="3843"/>
              </a:lnSpc>
            </a:pPr>
            <a:r>
              <a:rPr lang="en-US" sz="3922" b="1">
                <a:solidFill>
                  <a:srgbClr val="1B1816"/>
                </a:solidFill>
                <a:latin typeface="Cormorant SC Bold"/>
                <a:ea typeface="Cormorant SC Bold"/>
                <a:cs typeface="Cormorant SC Bold"/>
                <a:sym typeface="Cormorant SC Bold"/>
              </a:rPr>
              <a:t>Over 27% of 2024 positions</a:t>
            </a:r>
          </a:p>
          <a:p>
            <a:pPr algn="ctr">
              <a:lnSpc>
                <a:spcPts val="3843"/>
              </a:lnSpc>
            </a:pPr>
            <a:r>
              <a:rPr lang="en-US" sz="3922" b="1">
                <a:solidFill>
                  <a:srgbClr val="1B1816"/>
                </a:solidFill>
                <a:latin typeface="Cormorant SC Bold"/>
                <a:ea typeface="Cormorant SC Bold"/>
                <a:cs typeface="Cormorant SC Bold"/>
                <a:sym typeface="Cormorant SC Bold"/>
              </a:rPr>
              <a:t>unfilled </a:t>
            </a:r>
          </a:p>
        </p:txBody>
      </p:sp>
      <p:sp>
        <p:nvSpPr>
          <p:cNvPr id="21" name="TextBox 21"/>
          <p:cNvSpPr txBox="1"/>
          <p:nvPr/>
        </p:nvSpPr>
        <p:spPr>
          <a:xfrm>
            <a:off x="5047005" y="5742109"/>
            <a:ext cx="3649978" cy="1864430"/>
          </a:xfrm>
          <a:prstGeom prst="rect">
            <a:avLst/>
          </a:prstGeom>
        </p:spPr>
        <p:txBody>
          <a:bodyPr lIns="0" tIns="0" rIns="0" bIns="0" rtlCol="0" anchor="t">
            <a:spAutoFit/>
          </a:bodyPr>
          <a:lstStyle/>
          <a:p>
            <a:pPr algn="ctr">
              <a:lnSpc>
                <a:spcPts val="3631"/>
              </a:lnSpc>
            </a:pPr>
            <a:r>
              <a:rPr lang="en-US" sz="3822" b="1">
                <a:solidFill>
                  <a:srgbClr val="1B1816"/>
                </a:solidFill>
                <a:latin typeface="Cormorant SC Bold"/>
                <a:ea typeface="Cormorant SC Bold"/>
                <a:cs typeface="Cormorant SC Bold"/>
                <a:sym typeface="Cormorant SC Bold"/>
              </a:rPr>
              <a:t> lengthy process caused 38% candidate loss</a:t>
            </a:r>
          </a:p>
        </p:txBody>
      </p:sp>
      <p:sp>
        <p:nvSpPr>
          <p:cNvPr id="22" name="TextBox 22"/>
          <p:cNvSpPr txBox="1"/>
          <p:nvPr/>
        </p:nvSpPr>
        <p:spPr>
          <a:xfrm>
            <a:off x="14347039" y="5543206"/>
            <a:ext cx="3244559" cy="1864430"/>
          </a:xfrm>
          <a:prstGeom prst="rect">
            <a:avLst/>
          </a:prstGeom>
        </p:spPr>
        <p:txBody>
          <a:bodyPr lIns="0" tIns="0" rIns="0" bIns="0" rtlCol="0" anchor="t">
            <a:spAutoFit/>
          </a:bodyPr>
          <a:lstStyle/>
          <a:p>
            <a:pPr algn="ctr">
              <a:lnSpc>
                <a:spcPts val="3631"/>
              </a:lnSpc>
            </a:pPr>
            <a:r>
              <a:rPr lang="en-US" sz="3822" b="1">
                <a:solidFill>
                  <a:srgbClr val="1B1816"/>
                </a:solidFill>
                <a:latin typeface="Cormorant SC Bold"/>
                <a:ea typeface="Cormorant SC Bold"/>
                <a:cs typeface="Cormorant SC Bold"/>
                <a:sym typeface="Cormorant SC Bold"/>
              </a:rPr>
              <a:t>Lack of contract hiring</a:t>
            </a:r>
          </a:p>
          <a:p>
            <a:pPr algn="ctr">
              <a:lnSpc>
                <a:spcPts val="3631"/>
              </a:lnSpc>
            </a:pPr>
            <a:r>
              <a:rPr lang="en-US" sz="3822" b="1">
                <a:solidFill>
                  <a:srgbClr val="1B1816"/>
                </a:solidFill>
                <a:latin typeface="Cormorant SC Bold"/>
                <a:ea typeface="Cormorant SC Bold"/>
                <a:cs typeface="Cormorant SC Bold"/>
                <a:sym typeface="Cormorant SC Bold"/>
              </a:rPr>
              <a:t>knowledge </a:t>
            </a:r>
          </a:p>
        </p:txBody>
      </p:sp>
      <p:sp>
        <p:nvSpPr>
          <p:cNvPr id="23" name="TextBox 23"/>
          <p:cNvSpPr txBox="1"/>
          <p:nvPr/>
        </p:nvSpPr>
        <p:spPr>
          <a:xfrm>
            <a:off x="10050934" y="5742109"/>
            <a:ext cx="2993848" cy="1476205"/>
          </a:xfrm>
          <a:prstGeom prst="rect">
            <a:avLst/>
          </a:prstGeom>
        </p:spPr>
        <p:txBody>
          <a:bodyPr lIns="0" tIns="0" rIns="0" bIns="0" rtlCol="0" anchor="t">
            <a:spAutoFit/>
          </a:bodyPr>
          <a:lstStyle/>
          <a:p>
            <a:pPr algn="ctr">
              <a:lnSpc>
                <a:spcPts val="3882"/>
              </a:lnSpc>
            </a:pPr>
            <a:r>
              <a:rPr lang="en-US" sz="3922" b="1">
                <a:solidFill>
                  <a:srgbClr val="000000"/>
                </a:solidFill>
                <a:latin typeface="Cormorant SC Bold"/>
                <a:ea typeface="Cormorant SC Bold"/>
                <a:cs typeface="Cormorant SC Bold"/>
                <a:sym typeface="Cormorant SC Bold"/>
              </a:rPr>
              <a:t>15% increase in employee attrition</a:t>
            </a:r>
          </a:p>
        </p:txBody>
      </p:sp>
      <p:sp>
        <p:nvSpPr>
          <p:cNvPr id="24" name="TextBox 24"/>
          <p:cNvSpPr txBox="1"/>
          <p:nvPr/>
        </p:nvSpPr>
        <p:spPr>
          <a:xfrm>
            <a:off x="4669631" y="2083602"/>
            <a:ext cx="8948738" cy="662376"/>
          </a:xfrm>
          <a:prstGeom prst="rect">
            <a:avLst/>
          </a:prstGeom>
        </p:spPr>
        <p:txBody>
          <a:bodyPr lIns="0" tIns="0" rIns="0" bIns="0" rtlCol="0" anchor="t">
            <a:spAutoFit/>
          </a:bodyPr>
          <a:lstStyle/>
          <a:p>
            <a:pPr algn="ctr">
              <a:lnSpc>
                <a:spcPts val="5491"/>
              </a:lnSpc>
              <a:spcBef>
                <a:spcPct val="0"/>
              </a:spcBef>
            </a:pPr>
            <a:r>
              <a:rPr lang="en-US" sz="3922" b="1" spc="800">
                <a:solidFill>
                  <a:srgbClr val="000000"/>
                </a:solidFill>
                <a:latin typeface="Cormorant SC Bold"/>
                <a:ea typeface="Cormorant SC Bold"/>
                <a:cs typeface="Cormorant SC Bold"/>
                <a:sym typeface="Cormorant SC Bold"/>
              </a:rPr>
              <a:t>based on 2024 hiring review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0155" y="3088878"/>
            <a:ext cx="3753368" cy="4732027"/>
            <a:chOff x="0" y="0"/>
            <a:chExt cx="988541" cy="1246295"/>
          </a:xfrm>
        </p:grpSpPr>
        <p:sp>
          <p:nvSpPr>
            <p:cNvPr id="3" name="Freeform 3"/>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ECFF"/>
            </a:solidFill>
          </p:spPr>
          <p:txBody>
            <a:bodyPr/>
            <a:lstStyle/>
            <a:p>
              <a:endParaRPr lang="en-US"/>
            </a:p>
          </p:txBody>
        </p:sp>
        <p:sp>
          <p:nvSpPr>
            <p:cNvPr id="4" name="TextBox 4"/>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95310" y="3088878"/>
            <a:ext cx="3753368" cy="4732027"/>
            <a:chOff x="0" y="0"/>
            <a:chExt cx="988541" cy="1246295"/>
          </a:xfrm>
        </p:grpSpPr>
        <p:sp>
          <p:nvSpPr>
            <p:cNvPr id="6" name="Freeform 6"/>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FEC537"/>
            </a:solidFill>
          </p:spPr>
          <p:txBody>
            <a:bodyPr/>
            <a:lstStyle/>
            <a:p>
              <a:endParaRPr lang="en-US"/>
            </a:p>
          </p:txBody>
        </p:sp>
        <p:sp>
          <p:nvSpPr>
            <p:cNvPr id="7" name="TextBox 7"/>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643942" y="3088878"/>
            <a:ext cx="3753368" cy="4732027"/>
            <a:chOff x="0" y="0"/>
            <a:chExt cx="988541" cy="1246295"/>
          </a:xfrm>
        </p:grpSpPr>
        <p:sp>
          <p:nvSpPr>
            <p:cNvPr id="9" name="Freeform 9"/>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ED1768"/>
            </a:solidFill>
          </p:spPr>
          <p:txBody>
            <a:bodyPr/>
            <a:lstStyle/>
            <a:p>
              <a:endParaRPr lang="en-US"/>
            </a:p>
          </p:txBody>
        </p:sp>
        <p:sp>
          <p:nvSpPr>
            <p:cNvPr id="10" name="TextBox 10"/>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857729" y="3082414"/>
            <a:ext cx="3753368" cy="4732027"/>
            <a:chOff x="0" y="0"/>
            <a:chExt cx="988541" cy="1246295"/>
          </a:xfrm>
        </p:grpSpPr>
        <p:sp>
          <p:nvSpPr>
            <p:cNvPr id="12" name="Freeform 12"/>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CEE7"/>
            </a:solidFill>
          </p:spPr>
          <p:txBody>
            <a:bodyPr/>
            <a:lstStyle/>
            <a:p>
              <a:endParaRPr lang="en-US"/>
            </a:p>
          </p:txBody>
        </p:sp>
        <p:sp>
          <p:nvSpPr>
            <p:cNvPr id="13" name="TextBox 13"/>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p:txBody>
        </p:sp>
      </p:grpSp>
      <p:sp>
        <p:nvSpPr>
          <p:cNvPr id="14" name="Freeform 14"/>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
        <p:nvSpPr>
          <p:cNvPr id="15" name="Freeform 15"/>
          <p:cNvSpPr/>
          <p:nvPr/>
        </p:nvSpPr>
        <p:spPr>
          <a:xfrm>
            <a:off x="14985269" y="3314965"/>
            <a:ext cx="1709680" cy="1828535"/>
          </a:xfrm>
          <a:custGeom>
            <a:avLst/>
            <a:gdLst/>
            <a:ahLst/>
            <a:cxnLst/>
            <a:rect l="l" t="t" r="r" b="b"/>
            <a:pathLst>
              <a:path w="1709680" h="1828535">
                <a:moveTo>
                  <a:pt x="0" y="0"/>
                </a:moveTo>
                <a:lnTo>
                  <a:pt x="1709680" y="0"/>
                </a:lnTo>
                <a:lnTo>
                  <a:pt x="1709680" y="1828535"/>
                </a:lnTo>
                <a:lnTo>
                  <a:pt x="0" y="18285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5801254" y="3430256"/>
            <a:ext cx="2129387" cy="1713244"/>
          </a:xfrm>
          <a:custGeom>
            <a:avLst/>
            <a:gdLst/>
            <a:ahLst/>
            <a:cxnLst/>
            <a:rect l="l" t="t" r="r" b="b"/>
            <a:pathLst>
              <a:path w="2129387" h="1713244">
                <a:moveTo>
                  <a:pt x="0" y="0"/>
                </a:moveTo>
                <a:lnTo>
                  <a:pt x="2129387" y="0"/>
                </a:lnTo>
                <a:lnTo>
                  <a:pt x="2129387" y="1713244"/>
                </a:lnTo>
                <a:lnTo>
                  <a:pt x="0" y="17132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1460076" y="3314965"/>
            <a:ext cx="1830260" cy="1820276"/>
          </a:xfrm>
          <a:custGeom>
            <a:avLst/>
            <a:gdLst/>
            <a:ahLst/>
            <a:cxnLst/>
            <a:rect l="l" t="t" r="r" b="b"/>
            <a:pathLst>
              <a:path w="1830260" h="1820276">
                <a:moveTo>
                  <a:pt x="0" y="0"/>
                </a:moveTo>
                <a:lnTo>
                  <a:pt x="1830259" y="0"/>
                </a:lnTo>
                <a:lnTo>
                  <a:pt x="1830259" y="1820277"/>
                </a:lnTo>
                <a:lnTo>
                  <a:pt x="0" y="18202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0453653" y="3600921"/>
            <a:ext cx="2363282" cy="1542579"/>
          </a:xfrm>
          <a:custGeom>
            <a:avLst/>
            <a:gdLst/>
            <a:ahLst/>
            <a:cxnLst/>
            <a:rect l="l" t="t" r="r" b="b"/>
            <a:pathLst>
              <a:path w="2363282" h="1542579">
                <a:moveTo>
                  <a:pt x="0" y="0"/>
                </a:moveTo>
                <a:lnTo>
                  <a:pt x="2363282" y="0"/>
                </a:lnTo>
                <a:lnTo>
                  <a:pt x="2363282" y="1542579"/>
                </a:lnTo>
                <a:lnTo>
                  <a:pt x="0" y="15425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9"/>
          <p:cNvSpPr txBox="1"/>
          <p:nvPr/>
        </p:nvSpPr>
        <p:spPr>
          <a:xfrm>
            <a:off x="3862499" y="895350"/>
            <a:ext cx="10563002" cy="1202454"/>
          </a:xfrm>
          <a:prstGeom prst="rect">
            <a:avLst/>
          </a:prstGeom>
        </p:spPr>
        <p:txBody>
          <a:bodyPr lIns="0" tIns="0" rIns="0" bIns="0" rtlCol="0" anchor="t">
            <a:spAutoFit/>
          </a:bodyPr>
          <a:lstStyle/>
          <a:p>
            <a:pPr algn="ctr">
              <a:lnSpc>
                <a:spcPts val="9848"/>
              </a:lnSpc>
              <a:spcBef>
                <a:spcPct val="0"/>
              </a:spcBef>
            </a:pPr>
            <a:r>
              <a:rPr lang="en-US" sz="7034" b="1" spc="-288">
                <a:solidFill>
                  <a:srgbClr val="343539"/>
                </a:solidFill>
                <a:latin typeface="Ibarra Real Nova Bold"/>
                <a:ea typeface="Ibarra Real Nova Bold"/>
                <a:cs typeface="Ibarra Real Nova Bold"/>
                <a:sym typeface="Ibarra Real Nova Bold"/>
              </a:rPr>
              <a:t>OPPORTUNITIES</a:t>
            </a:r>
          </a:p>
        </p:txBody>
      </p:sp>
      <p:sp>
        <p:nvSpPr>
          <p:cNvPr id="20" name="TextBox 20"/>
          <p:cNvSpPr txBox="1"/>
          <p:nvPr/>
        </p:nvSpPr>
        <p:spPr>
          <a:xfrm>
            <a:off x="5211904" y="5685422"/>
            <a:ext cx="3308088" cy="1828753"/>
          </a:xfrm>
          <a:prstGeom prst="rect">
            <a:avLst/>
          </a:prstGeom>
        </p:spPr>
        <p:txBody>
          <a:bodyPr lIns="0" tIns="0" rIns="0" bIns="0" rtlCol="0" anchor="t">
            <a:spAutoFit/>
          </a:bodyPr>
          <a:lstStyle/>
          <a:p>
            <a:pPr algn="ctr">
              <a:lnSpc>
                <a:spcPts val="4840"/>
              </a:lnSpc>
              <a:spcBef>
                <a:spcPct val="0"/>
              </a:spcBef>
            </a:pPr>
            <a:r>
              <a:rPr lang="en-US" sz="3457" b="1">
                <a:solidFill>
                  <a:srgbClr val="1B1816"/>
                </a:solidFill>
                <a:latin typeface="Cormorant SC Bold"/>
                <a:ea typeface="Cormorant SC Bold"/>
                <a:cs typeface="Cormorant SC Bold"/>
                <a:sym typeface="Cormorant SC Bold"/>
              </a:rPr>
              <a:t>savings with 50% increase in contract hires</a:t>
            </a:r>
          </a:p>
        </p:txBody>
      </p:sp>
      <p:sp>
        <p:nvSpPr>
          <p:cNvPr id="21" name="TextBox 21"/>
          <p:cNvSpPr txBox="1"/>
          <p:nvPr/>
        </p:nvSpPr>
        <p:spPr>
          <a:xfrm>
            <a:off x="9868191" y="5659963"/>
            <a:ext cx="3364544" cy="1215461"/>
          </a:xfrm>
          <a:prstGeom prst="rect">
            <a:avLst/>
          </a:prstGeom>
        </p:spPr>
        <p:txBody>
          <a:bodyPr lIns="0" tIns="0" rIns="0" bIns="0" rtlCol="0" anchor="t">
            <a:spAutoFit/>
          </a:bodyPr>
          <a:lstStyle/>
          <a:p>
            <a:pPr algn="ctr">
              <a:lnSpc>
                <a:spcPts val="4931"/>
              </a:lnSpc>
              <a:spcBef>
                <a:spcPct val="0"/>
              </a:spcBef>
            </a:pPr>
            <a:r>
              <a:rPr lang="en-US" sz="3522" b="1">
                <a:solidFill>
                  <a:srgbClr val="1B1816"/>
                </a:solidFill>
                <a:latin typeface="Cormorant SC Bold"/>
                <a:ea typeface="Cormorant SC Bold"/>
                <a:cs typeface="Cormorant SC Bold"/>
                <a:sym typeface="Cormorant SC Bold"/>
              </a:rPr>
              <a:t>$30 million hiring budget</a:t>
            </a:r>
          </a:p>
        </p:txBody>
      </p:sp>
      <p:sp>
        <p:nvSpPr>
          <p:cNvPr id="22" name="TextBox 22"/>
          <p:cNvSpPr txBox="1"/>
          <p:nvPr/>
        </p:nvSpPr>
        <p:spPr>
          <a:xfrm>
            <a:off x="628167" y="5564240"/>
            <a:ext cx="3597344" cy="1930309"/>
          </a:xfrm>
          <a:prstGeom prst="rect">
            <a:avLst/>
          </a:prstGeom>
        </p:spPr>
        <p:txBody>
          <a:bodyPr lIns="0" tIns="0" rIns="0" bIns="0" rtlCol="0" anchor="t">
            <a:spAutoFit/>
          </a:bodyPr>
          <a:lstStyle/>
          <a:p>
            <a:pPr algn="ctr">
              <a:lnSpc>
                <a:spcPts val="5131"/>
              </a:lnSpc>
              <a:spcBef>
                <a:spcPct val="0"/>
              </a:spcBef>
            </a:pPr>
            <a:r>
              <a:rPr lang="en-US" sz="3665" b="1">
                <a:solidFill>
                  <a:srgbClr val="1B1816"/>
                </a:solidFill>
                <a:latin typeface="Cormorant SC Bold"/>
                <a:ea typeface="Cormorant SC Bold"/>
                <a:cs typeface="Cormorant SC Bold"/>
                <a:sym typeface="Cormorant SC Bold"/>
              </a:rPr>
              <a:t>48-72 hour turnaround time</a:t>
            </a:r>
          </a:p>
        </p:txBody>
      </p:sp>
      <p:sp>
        <p:nvSpPr>
          <p:cNvPr id="23" name="TextBox 23"/>
          <p:cNvSpPr txBox="1"/>
          <p:nvPr/>
        </p:nvSpPr>
        <p:spPr>
          <a:xfrm>
            <a:off x="14352249" y="5573765"/>
            <a:ext cx="2975720" cy="1889196"/>
          </a:xfrm>
          <a:prstGeom prst="rect">
            <a:avLst/>
          </a:prstGeom>
        </p:spPr>
        <p:txBody>
          <a:bodyPr lIns="0" tIns="0" rIns="0" bIns="0" rtlCol="0" anchor="t">
            <a:spAutoFit/>
          </a:bodyPr>
          <a:lstStyle/>
          <a:p>
            <a:pPr algn="ctr">
              <a:lnSpc>
                <a:spcPts val="5071"/>
              </a:lnSpc>
              <a:spcBef>
                <a:spcPct val="0"/>
              </a:spcBef>
            </a:pPr>
            <a:r>
              <a:rPr lang="en-US" sz="3622" b="1">
                <a:solidFill>
                  <a:srgbClr val="1B1816"/>
                </a:solidFill>
                <a:latin typeface="Cormorant SC Bold"/>
                <a:ea typeface="Cormorant SC Bold"/>
                <a:cs typeface="Cormorant SC Bold"/>
                <a:sym typeface="Cormorant SC Bold"/>
              </a:rPr>
              <a:t>10% increase in employee retention </a:t>
            </a:r>
          </a:p>
        </p:txBody>
      </p:sp>
      <p:sp>
        <p:nvSpPr>
          <p:cNvPr id="24" name="TextBox 24"/>
          <p:cNvSpPr txBox="1"/>
          <p:nvPr/>
        </p:nvSpPr>
        <p:spPr>
          <a:xfrm>
            <a:off x="5353273" y="2031129"/>
            <a:ext cx="7581454" cy="662376"/>
          </a:xfrm>
          <a:prstGeom prst="rect">
            <a:avLst/>
          </a:prstGeom>
        </p:spPr>
        <p:txBody>
          <a:bodyPr lIns="0" tIns="0" rIns="0" bIns="0" rtlCol="0" anchor="t">
            <a:spAutoFit/>
          </a:bodyPr>
          <a:lstStyle/>
          <a:p>
            <a:pPr algn="ctr">
              <a:lnSpc>
                <a:spcPts val="5491"/>
              </a:lnSpc>
              <a:spcBef>
                <a:spcPct val="0"/>
              </a:spcBef>
            </a:pPr>
            <a:r>
              <a:rPr lang="en-US" sz="3922" b="1" spc="909">
                <a:solidFill>
                  <a:srgbClr val="000000"/>
                </a:solidFill>
                <a:latin typeface="Cormorant SC Bold"/>
                <a:ea typeface="Cormorant SC Bold"/>
                <a:cs typeface="Cormorant SC Bold"/>
                <a:sym typeface="Cormorant SC Bold"/>
              </a:rPr>
              <a:t>for Cyberlogix in 2025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0155" y="3088878"/>
            <a:ext cx="3753368" cy="4732027"/>
            <a:chOff x="0" y="0"/>
            <a:chExt cx="988541" cy="1246295"/>
          </a:xfrm>
        </p:grpSpPr>
        <p:sp>
          <p:nvSpPr>
            <p:cNvPr id="3" name="Freeform 3"/>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ECFF"/>
            </a:solidFill>
          </p:spPr>
          <p:txBody>
            <a:bodyPr/>
            <a:lstStyle/>
            <a:p>
              <a:endParaRPr lang="en-US"/>
            </a:p>
          </p:txBody>
        </p:sp>
        <p:sp>
          <p:nvSpPr>
            <p:cNvPr id="4" name="TextBox 4"/>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995310" y="3088878"/>
            <a:ext cx="3753368" cy="4732027"/>
            <a:chOff x="0" y="0"/>
            <a:chExt cx="988541" cy="1246295"/>
          </a:xfrm>
        </p:grpSpPr>
        <p:sp>
          <p:nvSpPr>
            <p:cNvPr id="6" name="Freeform 6"/>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FEC537"/>
            </a:solidFill>
          </p:spPr>
          <p:txBody>
            <a:bodyPr/>
            <a:lstStyle/>
            <a:p>
              <a:endParaRPr lang="en-US"/>
            </a:p>
          </p:txBody>
        </p:sp>
        <p:sp>
          <p:nvSpPr>
            <p:cNvPr id="7" name="TextBox 7"/>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643942" y="3088878"/>
            <a:ext cx="3753368" cy="4732027"/>
            <a:chOff x="0" y="0"/>
            <a:chExt cx="988541" cy="1246295"/>
          </a:xfrm>
        </p:grpSpPr>
        <p:sp>
          <p:nvSpPr>
            <p:cNvPr id="9" name="Freeform 9"/>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ED1768"/>
            </a:solidFill>
          </p:spPr>
          <p:txBody>
            <a:bodyPr/>
            <a:lstStyle/>
            <a:p>
              <a:endParaRPr lang="en-US"/>
            </a:p>
          </p:txBody>
        </p:sp>
        <p:sp>
          <p:nvSpPr>
            <p:cNvPr id="10" name="TextBox 10"/>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4092634" y="3088878"/>
            <a:ext cx="3753368" cy="4732027"/>
            <a:chOff x="0" y="0"/>
            <a:chExt cx="988541" cy="1246295"/>
          </a:xfrm>
        </p:grpSpPr>
        <p:sp>
          <p:nvSpPr>
            <p:cNvPr id="12" name="Freeform 12"/>
            <p:cNvSpPr/>
            <p:nvPr/>
          </p:nvSpPr>
          <p:spPr>
            <a:xfrm>
              <a:off x="0" y="0"/>
              <a:ext cx="988541" cy="1246295"/>
            </a:xfrm>
            <a:custGeom>
              <a:avLst/>
              <a:gdLst/>
              <a:ahLst/>
              <a:cxnLst/>
              <a:rect l="l" t="t" r="r" b="b"/>
              <a:pathLst>
                <a:path w="988541" h="1246295">
                  <a:moveTo>
                    <a:pt x="0" y="0"/>
                  </a:moveTo>
                  <a:lnTo>
                    <a:pt x="988541" y="0"/>
                  </a:lnTo>
                  <a:lnTo>
                    <a:pt x="988541" y="1246295"/>
                  </a:lnTo>
                  <a:lnTo>
                    <a:pt x="0" y="1246295"/>
                  </a:lnTo>
                  <a:close/>
                </a:path>
              </a:pathLst>
            </a:custGeom>
            <a:solidFill>
              <a:srgbClr val="7DCEE7"/>
            </a:solidFill>
          </p:spPr>
          <p:txBody>
            <a:bodyPr/>
            <a:lstStyle/>
            <a:p>
              <a:endParaRPr lang="en-US"/>
            </a:p>
          </p:txBody>
        </p:sp>
        <p:sp>
          <p:nvSpPr>
            <p:cNvPr id="13" name="TextBox 13"/>
            <p:cNvSpPr txBox="1"/>
            <p:nvPr/>
          </p:nvSpPr>
          <p:spPr>
            <a:xfrm>
              <a:off x="0" y="-28575"/>
              <a:ext cx="988541" cy="127487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
        <p:nvSpPr>
          <p:cNvPr id="15" name="Freeform 15"/>
          <p:cNvSpPr/>
          <p:nvPr/>
        </p:nvSpPr>
        <p:spPr>
          <a:xfrm>
            <a:off x="5737686" y="3376349"/>
            <a:ext cx="2268616" cy="2078543"/>
          </a:xfrm>
          <a:custGeom>
            <a:avLst/>
            <a:gdLst/>
            <a:ahLst/>
            <a:cxnLst/>
            <a:rect l="l" t="t" r="r" b="b"/>
            <a:pathLst>
              <a:path w="2268616" h="2078543">
                <a:moveTo>
                  <a:pt x="0" y="0"/>
                </a:moveTo>
                <a:lnTo>
                  <a:pt x="2268616" y="0"/>
                </a:lnTo>
                <a:lnTo>
                  <a:pt x="2268616" y="2078543"/>
                </a:lnTo>
                <a:lnTo>
                  <a:pt x="0" y="20785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888576" y="3376349"/>
            <a:ext cx="1076526" cy="2126471"/>
          </a:xfrm>
          <a:custGeom>
            <a:avLst/>
            <a:gdLst/>
            <a:ahLst/>
            <a:cxnLst/>
            <a:rect l="l" t="t" r="r" b="b"/>
            <a:pathLst>
              <a:path w="1076526" h="2126471">
                <a:moveTo>
                  <a:pt x="0" y="0"/>
                </a:moveTo>
                <a:lnTo>
                  <a:pt x="1076526" y="0"/>
                </a:lnTo>
                <a:lnTo>
                  <a:pt x="1076526" y="2126471"/>
                </a:lnTo>
                <a:lnTo>
                  <a:pt x="0" y="21264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10562807" y="3376349"/>
            <a:ext cx="1915637" cy="2270385"/>
          </a:xfrm>
          <a:custGeom>
            <a:avLst/>
            <a:gdLst/>
            <a:ahLst/>
            <a:cxnLst/>
            <a:rect l="l" t="t" r="r" b="b"/>
            <a:pathLst>
              <a:path w="1915637" h="2270385">
                <a:moveTo>
                  <a:pt x="0" y="0"/>
                </a:moveTo>
                <a:lnTo>
                  <a:pt x="1915637" y="0"/>
                </a:lnTo>
                <a:lnTo>
                  <a:pt x="1915637" y="2270384"/>
                </a:lnTo>
                <a:lnTo>
                  <a:pt x="0" y="22703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a:off x="15052356" y="3376349"/>
            <a:ext cx="1833924" cy="1932296"/>
          </a:xfrm>
          <a:custGeom>
            <a:avLst/>
            <a:gdLst/>
            <a:ahLst/>
            <a:cxnLst/>
            <a:rect l="l" t="t" r="r" b="b"/>
            <a:pathLst>
              <a:path w="1833924" h="1932296">
                <a:moveTo>
                  <a:pt x="0" y="0"/>
                </a:moveTo>
                <a:lnTo>
                  <a:pt x="1833925" y="0"/>
                </a:lnTo>
                <a:lnTo>
                  <a:pt x="1833925" y="1932296"/>
                </a:lnTo>
                <a:lnTo>
                  <a:pt x="0" y="1932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TextBox 19"/>
          <p:cNvSpPr txBox="1"/>
          <p:nvPr/>
        </p:nvSpPr>
        <p:spPr>
          <a:xfrm>
            <a:off x="3862499" y="895350"/>
            <a:ext cx="10563002" cy="1202454"/>
          </a:xfrm>
          <a:prstGeom prst="rect">
            <a:avLst/>
          </a:prstGeom>
        </p:spPr>
        <p:txBody>
          <a:bodyPr lIns="0" tIns="0" rIns="0" bIns="0" rtlCol="0" anchor="t">
            <a:spAutoFit/>
          </a:bodyPr>
          <a:lstStyle/>
          <a:p>
            <a:pPr algn="ctr">
              <a:lnSpc>
                <a:spcPts val="9848"/>
              </a:lnSpc>
              <a:spcBef>
                <a:spcPct val="0"/>
              </a:spcBef>
            </a:pPr>
            <a:r>
              <a:rPr lang="en-US" sz="7034" b="1" spc="-288">
                <a:solidFill>
                  <a:srgbClr val="343539"/>
                </a:solidFill>
                <a:latin typeface="Ibarra Real Nova Bold"/>
                <a:ea typeface="Ibarra Real Nova Bold"/>
                <a:cs typeface="Ibarra Real Nova Bold"/>
                <a:sym typeface="Ibarra Real Nova Bold"/>
              </a:rPr>
              <a:t>THREATS</a:t>
            </a:r>
          </a:p>
        </p:txBody>
      </p:sp>
      <p:sp>
        <p:nvSpPr>
          <p:cNvPr id="20" name="TextBox 20"/>
          <p:cNvSpPr txBox="1"/>
          <p:nvPr/>
        </p:nvSpPr>
        <p:spPr>
          <a:xfrm>
            <a:off x="-337012" y="5935795"/>
            <a:ext cx="5527702" cy="1357701"/>
          </a:xfrm>
          <a:prstGeom prst="rect">
            <a:avLst/>
          </a:prstGeom>
        </p:spPr>
        <p:txBody>
          <a:bodyPr lIns="0" tIns="0" rIns="0" bIns="0" rtlCol="0" anchor="t">
            <a:spAutoFit/>
          </a:bodyPr>
          <a:lstStyle/>
          <a:p>
            <a:pPr algn="ctr">
              <a:lnSpc>
                <a:spcPts val="5491"/>
              </a:lnSpc>
            </a:pPr>
            <a:r>
              <a:rPr lang="en-US" sz="3922" b="1">
                <a:solidFill>
                  <a:srgbClr val="1B1816"/>
                </a:solidFill>
                <a:latin typeface="Cormorant SC Bold"/>
                <a:ea typeface="Cormorant SC Bold"/>
                <a:cs typeface="Cormorant SC Bold"/>
                <a:sym typeface="Cormorant SC Bold"/>
              </a:rPr>
              <a:t>Burden </a:t>
            </a:r>
          </a:p>
          <a:p>
            <a:pPr algn="ctr">
              <a:lnSpc>
                <a:spcPts val="5491"/>
              </a:lnSpc>
              <a:spcBef>
                <a:spcPct val="0"/>
              </a:spcBef>
            </a:pPr>
            <a:r>
              <a:rPr lang="en-US" sz="3922" b="1">
                <a:solidFill>
                  <a:srgbClr val="1B1816"/>
                </a:solidFill>
                <a:latin typeface="Cormorant SC Bold"/>
                <a:ea typeface="Cormorant SC Bold"/>
                <a:cs typeface="Cormorant SC Bold"/>
                <a:sym typeface="Cormorant SC Bold"/>
              </a:rPr>
              <a:t>Costs</a:t>
            </a:r>
          </a:p>
        </p:txBody>
      </p:sp>
      <p:sp>
        <p:nvSpPr>
          <p:cNvPr id="21" name="TextBox 21"/>
          <p:cNvSpPr txBox="1"/>
          <p:nvPr/>
        </p:nvSpPr>
        <p:spPr>
          <a:xfrm>
            <a:off x="13007806" y="5580058"/>
            <a:ext cx="5923024" cy="2053026"/>
          </a:xfrm>
          <a:prstGeom prst="rect">
            <a:avLst/>
          </a:prstGeom>
        </p:spPr>
        <p:txBody>
          <a:bodyPr lIns="0" tIns="0" rIns="0" bIns="0" rtlCol="0" anchor="t">
            <a:spAutoFit/>
          </a:bodyPr>
          <a:lstStyle/>
          <a:p>
            <a:pPr algn="ctr">
              <a:lnSpc>
                <a:spcPts val="5491"/>
              </a:lnSpc>
            </a:pPr>
            <a:r>
              <a:rPr lang="en-US" sz="3922" b="1">
                <a:solidFill>
                  <a:srgbClr val="1B1816"/>
                </a:solidFill>
                <a:latin typeface="Cormorant SC Bold"/>
                <a:ea typeface="Cormorant SC Bold"/>
                <a:cs typeface="Cormorant SC Bold"/>
                <a:sym typeface="Cormorant SC Bold"/>
              </a:rPr>
              <a:t>20% increase</a:t>
            </a:r>
          </a:p>
          <a:p>
            <a:pPr algn="ctr">
              <a:lnSpc>
                <a:spcPts val="5491"/>
              </a:lnSpc>
            </a:pPr>
            <a:r>
              <a:rPr lang="en-US" sz="3922" b="1">
                <a:solidFill>
                  <a:srgbClr val="1B1816"/>
                </a:solidFill>
                <a:latin typeface="Cormorant SC Bold"/>
                <a:ea typeface="Cormorant SC Bold"/>
                <a:cs typeface="Cormorant SC Bold"/>
                <a:sym typeface="Cormorant SC Bold"/>
              </a:rPr>
              <a:t>in new client</a:t>
            </a:r>
          </a:p>
          <a:p>
            <a:pPr algn="ctr">
              <a:lnSpc>
                <a:spcPts val="5491"/>
              </a:lnSpc>
              <a:spcBef>
                <a:spcPct val="0"/>
              </a:spcBef>
            </a:pPr>
            <a:r>
              <a:rPr lang="en-US" sz="3922" b="1">
                <a:solidFill>
                  <a:srgbClr val="1B1816"/>
                </a:solidFill>
                <a:latin typeface="Cormorant SC Bold"/>
                <a:ea typeface="Cormorant SC Bold"/>
                <a:cs typeface="Cormorant SC Bold"/>
                <a:sym typeface="Cormorant SC Bold"/>
              </a:rPr>
              <a:t>business</a:t>
            </a:r>
          </a:p>
        </p:txBody>
      </p:sp>
      <p:sp>
        <p:nvSpPr>
          <p:cNvPr id="22" name="TextBox 22"/>
          <p:cNvSpPr txBox="1"/>
          <p:nvPr/>
        </p:nvSpPr>
        <p:spPr>
          <a:xfrm>
            <a:off x="9695117" y="5953575"/>
            <a:ext cx="3651018" cy="2053026"/>
          </a:xfrm>
          <a:prstGeom prst="rect">
            <a:avLst/>
          </a:prstGeom>
        </p:spPr>
        <p:txBody>
          <a:bodyPr lIns="0" tIns="0" rIns="0" bIns="0" rtlCol="0" anchor="t">
            <a:spAutoFit/>
          </a:bodyPr>
          <a:lstStyle/>
          <a:p>
            <a:pPr algn="ctr">
              <a:lnSpc>
                <a:spcPts val="5491"/>
              </a:lnSpc>
            </a:pPr>
            <a:r>
              <a:rPr lang="en-US" sz="3922" b="1">
                <a:solidFill>
                  <a:srgbClr val="1B1816"/>
                </a:solidFill>
                <a:latin typeface="Cormorant SC Bold"/>
                <a:ea typeface="Cormorant SC Bold"/>
                <a:cs typeface="Cormorant SC Bold"/>
                <a:sym typeface="Cormorant SC Bold"/>
              </a:rPr>
              <a:t>Budget </a:t>
            </a:r>
          </a:p>
          <a:p>
            <a:pPr algn="ctr">
              <a:lnSpc>
                <a:spcPts val="5491"/>
              </a:lnSpc>
            </a:pPr>
            <a:r>
              <a:rPr lang="en-US" sz="3922" b="1">
                <a:solidFill>
                  <a:srgbClr val="1B1816"/>
                </a:solidFill>
                <a:latin typeface="Cormorant SC Bold"/>
                <a:ea typeface="Cormorant SC Bold"/>
                <a:cs typeface="Cormorant SC Bold"/>
                <a:sym typeface="Cormorant SC Bold"/>
              </a:rPr>
              <a:t>Allocation</a:t>
            </a:r>
          </a:p>
          <a:p>
            <a:pPr algn="ctr">
              <a:lnSpc>
                <a:spcPts val="5491"/>
              </a:lnSpc>
              <a:spcBef>
                <a:spcPct val="0"/>
              </a:spcBef>
            </a:pPr>
            <a:endParaRPr lang="en-US" sz="3922" b="1">
              <a:solidFill>
                <a:srgbClr val="1B1816"/>
              </a:solidFill>
              <a:latin typeface="Cormorant SC Bold"/>
              <a:ea typeface="Cormorant SC Bold"/>
              <a:cs typeface="Cormorant SC Bold"/>
              <a:sym typeface="Cormorant SC Bold"/>
            </a:endParaRPr>
          </a:p>
        </p:txBody>
      </p:sp>
      <p:sp>
        <p:nvSpPr>
          <p:cNvPr id="23" name="TextBox 23"/>
          <p:cNvSpPr txBox="1"/>
          <p:nvPr/>
        </p:nvSpPr>
        <p:spPr>
          <a:xfrm>
            <a:off x="5384134" y="5580058"/>
            <a:ext cx="2975720" cy="2748351"/>
          </a:xfrm>
          <a:prstGeom prst="rect">
            <a:avLst/>
          </a:prstGeom>
        </p:spPr>
        <p:txBody>
          <a:bodyPr lIns="0" tIns="0" rIns="0" bIns="0" rtlCol="0" anchor="t">
            <a:spAutoFit/>
          </a:bodyPr>
          <a:lstStyle/>
          <a:p>
            <a:pPr algn="ctr">
              <a:lnSpc>
                <a:spcPts val="5491"/>
              </a:lnSpc>
            </a:pPr>
            <a:r>
              <a:rPr lang="en-US" sz="3922" b="1">
                <a:solidFill>
                  <a:srgbClr val="1B1816"/>
                </a:solidFill>
                <a:latin typeface="Cormorant SC Bold"/>
                <a:ea typeface="Cormorant SC Bold"/>
                <a:cs typeface="Cormorant SC Bold"/>
                <a:sym typeface="Cormorant SC Bold"/>
              </a:rPr>
              <a:t>Employee</a:t>
            </a:r>
          </a:p>
          <a:p>
            <a:pPr algn="ctr">
              <a:lnSpc>
                <a:spcPts val="5491"/>
              </a:lnSpc>
            </a:pPr>
            <a:r>
              <a:rPr lang="en-US" sz="3922" b="1">
                <a:solidFill>
                  <a:srgbClr val="1B1816"/>
                </a:solidFill>
                <a:latin typeface="Cormorant SC Bold"/>
                <a:ea typeface="Cormorant SC Bold"/>
                <a:cs typeface="Cormorant SC Bold"/>
                <a:sym typeface="Cormorant SC Bold"/>
              </a:rPr>
              <a:t>Attrition</a:t>
            </a:r>
          </a:p>
          <a:p>
            <a:pPr algn="ctr">
              <a:lnSpc>
                <a:spcPts val="5491"/>
              </a:lnSpc>
            </a:pPr>
            <a:r>
              <a:rPr lang="en-US" sz="3922" b="1">
                <a:solidFill>
                  <a:srgbClr val="1B1816"/>
                </a:solidFill>
                <a:latin typeface="Cormorant SC Bold"/>
                <a:ea typeface="Cormorant SC Bold"/>
                <a:cs typeface="Cormorant SC Bold"/>
                <a:sym typeface="Cormorant SC Bold"/>
              </a:rPr>
              <a:t>15% in 2023</a:t>
            </a:r>
          </a:p>
          <a:p>
            <a:pPr algn="ctr">
              <a:lnSpc>
                <a:spcPts val="5491"/>
              </a:lnSpc>
              <a:spcBef>
                <a:spcPct val="0"/>
              </a:spcBef>
            </a:pPr>
            <a:endParaRPr lang="en-US" sz="3922" b="1">
              <a:solidFill>
                <a:srgbClr val="1B1816"/>
              </a:solidFill>
              <a:latin typeface="Cormorant SC Bold"/>
              <a:ea typeface="Cormorant SC Bold"/>
              <a:cs typeface="Cormorant SC Bold"/>
              <a:sym typeface="Cormorant SC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384637" y="1394460"/>
            <a:ext cx="8750491" cy="3749040"/>
          </a:xfrm>
          <a:prstGeom prst="rect">
            <a:avLst/>
          </a:prstGeom>
        </p:spPr>
        <p:txBody>
          <a:bodyPr lIns="0" tIns="0" rIns="0" bIns="0" rtlCol="0" anchor="t">
            <a:spAutoFit/>
          </a:bodyPr>
          <a:lstStyle/>
          <a:p>
            <a:pPr algn="l">
              <a:lnSpc>
                <a:spcPts val="2939"/>
              </a:lnSpc>
            </a:pPr>
            <a:r>
              <a:rPr lang="en-US" sz="2799" b="1" u="sng" spc="573">
                <a:solidFill>
                  <a:srgbClr val="051D40"/>
                </a:solidFill>
                <a:latin typeface="Bebas Neue Bold"/>
                <a:ea typeface="Bebas Neue Bold"/>
                <a:cs typeface="Bebas Neue Bold"/>
                <a:sym typeface="Bebas Neue Bold"/>
              </a:rPr>
              <a:t>Local IT placements</a:t>
            </a:r>
            <a:r>
              <a:rPr lang="en-US" sz="2799" b="1" spc="573">
                <a:solidFill>
                  <a:srgbClr val="051D40"/>
                </a:solidFill>
                <a:latin typeface="Bebas Neue Bold"/>
                <a:ea typeface="Bebas Neue Bold"/>
                <a:cs typeface="Bebas Neue Bold"/>
                <a:sym typeface="Bebas Neue Bold"/>
              </a:rPr>
              <a:t> </a:t>
            </a:r>
          </a:p>
          <a:p>
            <a:pPr algn="l">
              <a:lnSpc>
                <a:spcPts val="2939"/>
              </a:lnSpc>
            </a:pPr>
            <a:endParaRPr lang="en-US" sz="2799" b="1" spc="573">
              <a:solidFill>
                <a:srgbClr val="051D40"/>
              </a:solidFill>
              <a:latin typeface="Bebas Neue Bold"/>
              <a:ea typeface="Bebas Neue Bold"/>
              <a:cs typeface="Bebas Neue Bold"/>
              <a:sym typeface="Bebas Neue Bold"/>
            </a:endParaRPr>
          </a:p>
          <a:p>
            <a:pPr algn="l">
              <a:lnSpc>
                <a:spcPts val="2939"/>
              </a:lnSpc>
            </a:pPr>
            <a:r>
              <a:rPr lang="en-US" sz="2799" spc="573">
                <a:solidFill>
                  <a:srgbClr val="051D40"/>
                </a:solidFill>
                <a:latin typeface="Ibarra Real Nova"/>
                <a:ea typeface="Ibarra Real Nova"/>
                <a:cs typeface="Ibarra Real Nova"/>
                <a:sym typeface="Ibarra Real Nova"/>
              </a:rPr>
              <a:t>Total: </a:t>
            </a:r>
            <a:r>
              <a:rPr lang="en-US" sz="2799" b="1" spc="573">
                <a:solidFill>
                  <a:srgbClr val="051D40"/>
                </a:solidFill>
                <a:latin typeface="Ibarra Real Nova Bold"/>
                <a:ea typeface="Ibarra Real Nova Bold"/>
                <a:cs typeface="Ibarra Real Nova Bold"/>
                <a:sym typeface="Ibarra Real Nova Bold"/>
              </a:rPr>
              <a:t>150+</a:t>
            </a:r>
          </a:p>
          <a:p>
            <a:pPr algn="l">
              <a:lnSpc>
                <a:spcPts val="2939"/>
              </a:lnSpc>
            </a:pPr>
            <a:endParaRPr lang="en-US" sz="2799" b="1" spc="573">
              <a:solidFill>
                <a:srgbClr val="051D40"/>
              </a:solidFill>
              <a:latin typeface="Ibarra Real Nova Bold"/>
              <a:ea typeface="Ibarra Real Nova Bold"/>
              <a:cs typeface="Ibarra Real Nova Bold"/>
              <a:sym typeface="Ibarra Real Nova Bold"/>
            </a:endParaRPr>
          </a:p>
          <a:p>
            <a:pPr algn="l">
              <a:lnSpc>
                <a:spcPts val="2939"/>
              </a:lnSpc>
            </a:pPr>
            <a:r>
              <a:rPr lang="en-US" sz="2799" spc="573">
                <a:solidFill>
                  <a:srgbClr val="051D40"/>
                </a:solidFill>
                <a:latin typeface="Ibarra Real Nova"/>
                <a:ea typeface="Ibarra Real Nova"/>
                <a:cs typeface="Ibarra Real Nova"/>
                <a:sym typeface="Ibarra Real Nova"/>
              </a:rPr>
              <a:t>Shield Guard: </a:t>
            </a:r>
            <a:r>
              <a:rPr lang="en-US" sz="2799" b="1" spc="573">
                <a:solidFill>
                  <a:srgbClr val="051D40"/>
                </a:solidFill>
                <a:latin typeface="Ibarra Real Nova Bold"/>
                <a:ea typeface="Ibarra Real Nova Bold"/>
                <a:cs typeface="Ibarra Real Nova Bold"/>
                <a:sym typeface="Ibarra Real Nova Bold"/>
              </a:rPr>
              <a:t>116 positions </a:t>
            </a:r>
          </a:p>
          <a:p>
            <a:pPr algn="l">
              <a:lnSpc>
                <a:spcPts val="2939"/>
              </a:lnSpc>
            </a:pPr>
            <a:r>
              <a:rPr lang="en-US" sz="2799" spc="573">
                <a:solidFill>
                  <a:srgbClr val="051D40"/>
                </a:solidFill>
                <a:latin typeface="Ibarra Real Nova"/>
                <a:ea typeface="Ibarra Real Nova"/>
                <a:cs typeface="Ibarra Real Nova"/>
                <a:sym typeface="Ibarra Real Nova"/>
              </a:rPr>
              <a:t>IT &amp; Finance </a:t>
            </a:r>
          </a:p>
          <a:p>
            <a:pPr algn="l">
              <a:lnSpc>
                <a:spcPts val="2939"/>
              </a:lnSpc>
            </a:pPr>
            <a:endParaRPr lang="en-US" sz="2799" spc="573">
              <a:solidFill>
                <a:srgbClr val="051D40"/>
              </a:solidFill>
              <a:latin typeface="Ibarra Real Nova"/>
              <a:ea typeface="Ibarra Real Nova"/>
              <a:cs typeface="Ibarra Real Nova"/>
              <a:sym typeface="Ibarra Real Nova"/>
            </a:endParaRPr>
          </a:p>
          <a:p>
            <a:pPr algn="l">
              <a:lnSpc>
                <a:spcPts val="2939"/>
              </a:lnSpc>
            </a:pPr>
            <a:r>
              <a:rPr lang="en-US" sz="2799" spc="573">
                <a:solidFill>
                  <a:srgbClr val="051D40"/>
                </a:solidFill>
                <a:latin typeface="Ibarra Real Nova"/>
                <a:ea typeface="Ibarra Real Nova"/>
                <a:cs typeface="Ibarra Real Nova"/>
                <a:sym typeface="Ibarra Real Nova"/>
              </a:rPr>
              <a:t>Cyber Innovations: </a:t>
            </a:r>
            <a:r>
              <a:rPr lang="en-US" sz="2799" b="1" spc="573">
                <a:solidFill>
                  <a:srgbClr val="051D40"/>
                </a:solidFill>
                <a:latin typeface="Ibarra Real Nova Bold"/>
                <a:ea typeface="Ibarra Real Nova Bold"/>
                <a:cs typeface="Ibarra Real Nova Bold"/>
                <a:sym typeface="Ibarra Real Nova Bold"/>
              </a:rPr>
              <a:t>33 positions </a:t>
            </a:r>
          </a:p>
          <a:p>
            <a:pPr algn="l">
              <a:lnSpc>
                <a:spcPts val="2939"/>
              </a:lnSpc>
            </a:pPr>
            <a:r>
              <a:rPr lang="en-US" sz="2799" spc="573">
                <a:solidFill>
                  <a:srgbClr val="051D40"/>
                </a:solidFill>
                <a:latin typeface="Ibarra Real Nova"/>
                <a:ea typeface="Ibarra Real Nova"/>
                <a:cs typeface="Ibarra Real Nova"/>
                <a:sym typeface="Ibarra Real Nova"/>
              </a:rPr>
              <a:t>Data &amp; Customer Service </a:t>
            </a:r>
          </a:p>
          <a:p>
            <a:pPr algn="l">
              <a:lnSpc>
                <a:spcPts val="2939"/>
              </a:lnSpc>
            </a:pPr>
            <a:endParaRPr lang="en-US" sz="2799" spc="573">
              <a:solidFill>
                <a:srgbClr val="051D40"/>
              </a:solidFill>
              <a:latin typeface="Ibarra Real Nova"/>
              <a:ea typeface="Ibarra Real Nova"/>
              <a:cs typeface="Ibarra Real Nova"/>
              <a:sym typeface="Ibarra Real Nova"/>
            </a:endParaRPr>
          </a:p>
        </p:txBody>
      </p:sp>
      <p:sp>
        <p:nvSpPr>
          <p:cNvPr id="3" name="Freeform 3"/>
          <p:cNvSpPr/>
          <p:nvPr/>
        </p:nvSpPr>
        <p:spPr>
          <a:xfrm>
            <a:off x="14989444" y="-4911024"/>
            <a:ext cx="5210769" cy="6721137"/>
          </a:xfrm>
          <a:custGeom>
            <a:avLst/>
            <a:gdLst/>
            <a:ahLst/>
            <a:cxnLst/>
            <a:rect l="l" t="t" r="r" b="b"/>
            <a:pathLst>
              <a:path w="5210769" h="6721137">
                <a:moveTo>
                  <a:pt x="0" y="0"/>
                </a:moveTo>
                <a:lnTo>
                  <a:pt x="5210769" y="0"/>
                </a:lnTo>
                <a:lnTo>
                  <a:pt x="5210769" y="6721137"/>
                </a:lnTo>
                <a:lnTo>
                  <a:pt x="0" y="67211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0" y="1562463"/>
            <a:ext cx="10384637" cy="2091690"/>
          </a:xfrm>
          <a:prstGeom prst="rect">
            <a:avLst/>
          </a:prstGeom>
        </p:spPr>
        <p:txBody>
          <a:bodyPr lIns="0" tIns="0" rIns="0" bIns="0" rtlCol="0" anchor="t">
            <a:spAutoFit/>
          </a:bodyPr>
          <a:lstStyle/>
          <a:p>
            <a:pPr algn="ctr">
              <a:lnSpc>
                <a:spcPts val="16800"/>
              </a:lnSpc>
            </a:pPr>
            <a:r>
              <a:rPr lang="en-US" sz="12000" b="1" spc="1704">
                <a:solidFill>
                  <a:srgbClr val="051D40"/>
                </a:solidFill>
                <a:latin typeface="Bebas Neue Bold"/>
                <a:ea typeface="Bebas Neue Bold"/>
                <a:cs typeface="Bebas Neue Bold"/>
                <a:sym typeface="Bebas Neue Bold"/>
              </a:rPr>
              <a:t>Our Impact</a:t>
            </a:r>
          </a:p>
        </p:txBody>
      </p:sp>
      <p:sp>
        <p:nvSpPr>
          <p:cNvPr id="5" name="TextBox 5"/>
          <p:cNvSpPr txBox="1"/>
          <p:nvPr/>
        </p:nvSpPr>
        <p:spPr>
          <a:xfrm>
            <a:off x="10384637" y="5656095"/>
            <a:ext cx="6243267" cy="3749040"/>
          </a:xfrm>
          <a:prstGeom prst="rect">
            <a:avLst/>
          </a:prstGeom>
        </p:spPr>
        <p:txBody>
          <a:bodyPr lIns="0" tIns="0" rIns="0" bIns="0" rtlCol="0" anchor="t">
            <a:spAutoFit/>
          </a:bodyPr>
          <a:lstStyle/>
          <a:p>
            <a:pPr algn="l">
              <a:lnSpc>
                <a:spcPts val="2939"/>
              </a:lnSpc>
            </a:pPr>
            <a:r>
              <a:rPr lang="en-US" sz="2799" b="1" u="sng" spc="559">
                <a:solidFill>
                  <a:srgbClr val="051D40"/>
                </a:solidFill>
                <a:latin typeface="Bebas Neue Bold"/>
                <a:ea typeface="Bebas Neue Bold"/>
                <a:cs typeface="Bebas Neue Bold"/>
                <a:sym typeface="Bebas Neue Bold"/>
              </a:rPr>
              <a:t>National IT placements</a:t>
            </a:r>
          </a:p>
          <a:p>
            <a:pPr algn="l">
              <a:lnSpc>
                <a:spcPts val="2939"/>
              </a:lnSpc>
            </a:pPr>
            <a:endParaRPr lang="en-US" sz="2799" b="1" u="sng" spc="559">
              <a:solidFill>
                <a:srgbClr val="051D40"/>
              </a:solidFill>
              <a:latin typeface="Bebas Neue Bold"/>
              <a:ea typeface="Bebas Neue Bold"/>
              <a:cs typeface="Bebas Neue Bold"/>
              <a:sym typeface="Bebas Neue Bold"/>
            </a:endParaRPr>
          </a:p>
          <a:p>
            <a:pPr algn="l">
              <a:lnSpc>
                <a:spcPts val="2939"/>
              </a:lnSpc>
            </a:pPr>
            <a:r>
              <a:rPr lang="en-US" sz="2799" spc="559">
                <a:solidFill>
                  <a:srgbClr val="051D40"/>
                </a:solidFill>
                <a:latin typeface="Ibarra Real Nova"/>
                <a:ea typeface="Ibarra Real Nova"/>
                <a:cs typeface="Ibarra Real Nova"/>
                <a:sym typeface="Ibarra Real Nova"/>
              </a:rPr>
              <a:t>Total: </a:t>
            </a:r>
            <a:r>
              <a:rPr lang="en-US" sz="2799" b="1" spc="559">
                <a:solidFill>
                  <a:srgbClr val="051D40"/>
                </a:solidFill>
                <a:latin typeface="Ibarra Real Nova Bold"/>
                <a:ea typeface="Ibarra Real Nova Bold"/>
                <a:cs typeface="Ibarra Real Nova Bold"/>
                <a:sym typeface="Ibarra Real Nova Bold"/>
              </a:rPr>
              <a:t>1300+</a:t>
            </a:r>
          </a:p>
          <a:p>
            <a:pPr algn="l">
              <a:lnSpc>
                <a:spcPts val="2939"/>
              </a:lnSpc>
            </a:pPr>
            <a:endParaRPr lang="en-US" sz="2799" b="1" spc="559">
              <a:solidFill>
                <a:srgbClr val="051D40"/>
              </a:solidFill>
              <a:latin typeface="Ibarra Real Nova Bold"/>
              <a:ea typeface="Ibarra Real Nova Bold"/>
              <a:cs typeface="Ibarra Real Nova Bold"/>
              <a:sym typeface="Ibarra Real Nova Bold"/>
            </a:endParaRPr>
          </a:p>
          <a:p>
            <a:pPr algn="l">
              <a:lnSpc>
                <a:spcPts val="2939"/>
              </a:lnSpc>
            </a:pPr>
            <a:r>
              <a:rPr lang="en-US" sz="2799" spc="559">
                <a:solidFill>
                  <a:srgbClr val="051D40"/>
                </a:solidFill>
                <a:latin typeface="Ibarra Real Nova"/>
                <a:ea typeface="Ibarra Real Nova"/>
                <a:cs typeface="Ibarra Real Nova"/>
                <a:sym typeface="Ibarra Real Nova"/>
              </a:rPr>
              <a:t>SecurNet Dynamics:</a:t>
            </a:r>
            <a:r>
              <a:rPr lang="en-US" sz="2799" b="1" spc="559">
                <a:solidFill>
                  <a:srgbClr val="051D40"/>
                </a:solidFill>
                <a:latin typeface="Ibarra Real Nova Bold"/>
                <a:ea typeface="Ibarra Real Nova Bold"/>
                <a:cs typeface="Ibarra Real Nova Bold"/>
                <a:sym typeface="Ibarra Real Nova Bold"/>
              </a:rPr>
              <a:t>980</a:t>
            </a:r>
          </a:p>
          <a:p>
            <a:pPr algn="l">
              <a:lnSpc>
                <a:spcPts val="2939"/>
              </a:lnSpc>
            </a:pPr>
            <a:r>
              <a:rPr lang="en-US" sz="2799" spc="559">
                <a:solidFill>
                  <a:srgbClr val="051D40"/>
                </a:solidFill>
                <a:latin typeface="Ibarra Real Nova"/>
                <a:ea typeface="Ibarra Real Nova"/>
                <a:cs typeface="Ibarra Real Nova"/>
                <a:sym typeface="Ibarra Real Nova"/>
              </a:rPr>
              <a:t>Customer Service </a:t>
            </a:r>
          </a:p>
          <a:p>
            <a:pPr algn="l">
              <a:lnSpc>
                <a:spcPts val="2939"/>
              </a:lnSpc>
            </a:pPr>
            <a:endParaRPr lang="en-US" sz="2799" spc="559">
              <a:solidFill>
                <a:srgbClr val="051D40"/>
              </a:solidFill>
              <a:latin typeface="Ibarra Real Nova"/>
              <a:ea typeface="Ibarra Real Nova"/>
              <a:cs typeface="Ibarra Real Nova"/>
              <a:sym typeface="Ibarra Real Nova"/>
            </a:endParaRPr>
          </a:p>
          <a:p>
            <a:pPr algn="l">
              <a:lnSpc>
                <a:spcPts val="2939"/>
              </a:lnSpc>
            </a:pPr>
            <a:r>
              <a:rPr lang="en-US" sz="2799" spc="559">
                <a:solidFill>
                  <a:srgbClr val="051D40"/>
                </a:solidFill>
                <a:latin typeface="Ibarra Real Nova"/>
                <a:ea typeface="Ibarra Real Nova"/>
                <a:cs typeface="Ibarra Real Nova"/>
                <a:sym typeface="Ibarra Real Nova"/>
              </a:rPr>
              <a:t>HackSheild Tech: </a:t>
            </a:r>
            <a:r>
              <a:rPr lang="en-US" sz="2799" b="1" spc="559">
                <a:solidFill>
                  <a:srgbClr val="051D40"/>
                </a:solidFill>
                <a:latin typeface="Ibarra Real Nova Bold"/>
                <a:ea typeface="Ibarra Real Nova Bold"/>
                <a:cs typeface="Ibarra Real Nova Bold"/>
                <a:sym typeface="Ibarra Real Nova Bold"/>
              </a:rPr>
              <a:t>4000</a:t>
            </a:r>
          </a:p>
          <a:p>
            <a:pPr algn="l">
              <a:lnSpc>
                <a:spcPts val="2939"/>
              </a:lnSpc>
            </a:pPr>
            <a:r>
              <a:rPr lang="en-US" sz="2799" spc="559">
                <a:solidFill>
                  <a:srgbClr val="051D40"/>
                </a:solidFill>
                <a:latin typeface="Ibarra Real Nova"/>
                <a:ea typeface="Ibarra Real Nova"/>
                <a:cs typeface="Ibarra Real Nova"/>
                <a:sym typeface="Ibarra Real Nova"/>
              </a:rPr>
              <a:t>IT, Marketing, Finance </a:t>
            </a:r>
          </a:p>
          <a:p>
            <a:pPr algn="l">
              <a:lnSpc>
                <a:spcPts val="2939"/>
              </a:lnSpc>
            </a:pPr>
            <a:endParaRPr lang="en-US" sz="2799" spc="559">
              <a:solidFill>
                <a:srgbClr val="051D40"/>
              </a:solidFill>
              <a:latin typeface="Ibarra Real Nova"/>
              <a:ea typeface="Ibarra Real Nova"/>
              <a:cs typeface="Ibarra Real Nova"/>
              <a:sym typeface="Ibarra Real Nova"/>
            </a:endParaRPr>
          </a:p>
        </p:txBody>
      </p:sp>
      <p:sp>
        <p:nvSpPr>
          <p:cNvPr id="6" name="TextBox 6"/>
          <p:cNvSpPr txBox="1"/>
          <p:nvPr/>
        </p:nvSpPr>
        <p:spPr>
          <a:xfrm>
            <a:off x="2451082" y="5022723"/>
            <a:ext cx="7933556" cy="3888867"/>
          </a:xfrm>
          <a:prstGeom prst="rect">
            <a:avLst/>
          </a:prstGeom>
        </p:spPr>
        <p:txBody>
          <a:bodyPr lIns="0" tIns="0" rIns="0" bIns="0" rtlCol="0" anchor="t">
            <a:spAutoFit/>
          </a:bodyPr>
          <a:lstStyle/>
          <a:p>
            <a:pPr algn="l">
              <a:lnSpc>
                <a:spcPts val="3863"/>
              </a:lnSpc>
            </a:pPr>
            <a:r>
              <a:rPr lang="en-US" sz="2799" b="1" u="sng" spc="573">
                <a:solidFill>
                  <a:srgbClr val="051D40"/>
                </a:solidFill>
                <a:latin typeface="Bebas Neue Bold"/>
                <a:ea typeface="Bebas Neue Bold"/>
                <a:cs typeface="Bebas Neue Bold"/>
                <a:sym typeface="Bebas Neue Bold"/>
              </a:rPr>
              <a:t>Annual industry placements</a:t>
            </a:r>
            <a:r>
              <a:rPr lang="en-US" sz="2799" b="1" spc="573">
                <a:solidFill>
                  <a:srgbClr val="051D40"/>
                </a:solidFill>
                <a:latin typeface="Bebas Neue Bold"/>
                <a:ea typeface="Bebas Neue Bold"/>
                <a:cs typeface="Bebas Neue Bold"/>
                <a:sym typeface="Bebas Neue Bold"/>
              </a:rPr>
              <a:t>:</a:t>
            </a:r>
          </a:p>
          <a:p>
            <a:pPr algn="l">
              <a:lnSpc>
                <a:spcPts val="3863"/>
              </a:lnSpc>
            </a:pPr>
            <a:endParaRPr lang="en-US" sz="2799" b="1" spc="573">
              <a:solidFill>
                <a:srgbClr val="051D40"/>
              </a:solidFill>
              <a:latin typeface="Bebas Neue Bold"/>
              <a:ea typeface="Bebas Neue Bold"/>
              <a:cs typeface="Bebas Neue Bold"/>
              <a:sym typeface="Bebas Neue Bold"/>
            </a:endParaRPr>
          </a:p>
          <a:p>
            <a:pPr algn="l">
              <a:lnSpc>
                <a:spcPts val="3863"/>
              </a:lnSpc>
            </a:pPr>
            <a:r>
              <a:rPr lang="en-US" sz="2799" spc="573">
                <a:solidFill>
                  <a:srgbClr val="051D40"/>
                </a:solidFill>
                <a:latin typeface="Ibarra Real Nova"/>
                <a:ea typeface="Ibarra Real Nova"/>
                <a:cs typeface="Ibarra Real Nova"/>
                <a:sym typeface="Ibarra Real Nova"/>
              </a:rPr>
              <a:t>Finance: </a:t>
            </a:r>
            <a:r>
              <a:rPr lang="en-US" sz="2799" b="1" spc="573">
                <a:solidFill>
                  <a:srgbClr val="051D40"/>
                </a:solidFill>
                <a:latin typeface="Ibarra Real Nova Bold"/>
                <a:ea typeface="Ibarra Real Nova Bold"/>
                <a:cs typeface="Ibarra Real Nova Bold"/>
                <a:sym typeface="Ibarra Real Nova Bold"/>
              </a:rPr>
              <a:t>1500+</a:t>
            </a:r>
          </a:p>
          <a:p>
            <a:pPr algn="l">
              <a:lnSpc>
                <a:spcPts val="3863"/>
              </a:lnSpc>
            </a:pPr>
            <a:r>
              <a:rPr lang="en-US" sz="2799" spc="573">
                <a:solidFill>
                  <a:srgbClr val="051D40"/>
                </a:solidFill>
                <a:latin typeface="Ibarra Real Nova"/>
                <a:ea typeface="Ibarra Real Nova"/>
                <a:cs typeface="Ibarra Real Nova"/>
                <a:sym typeface="Ibarra Real Nova"/>
              </a:rPr>
              <a:t>Network &amp; service desk: </a:t>
            </a:r>
            <a:r>
              <a:rPr lang="en-US" sz="2799" b="1" spc="573">
                <a:solidFill>
                  <a:srgbClr val="051D40"/>
                </a:solidFill>
                <a:latin typeface="Ibarra Real Nova Bold"/>
                <a:ea typeface="Ibarra Real Nova Bold"/>
                <a:cs typeface="Ibarra Real Nova Bold"/>
                <a:sym typeface="Ibarra Real Nova Bold"/>
              </a:rPr>
              <a:t>1300+</a:t>
            </a:r>
          </a:p>
          <a:p>
            <a:pPr algn="l">
              <a:lnSpc>
                <a:spcPts val="3863"/>
              </a:lnSpc>
            </a:pPr>
            <a:r>
              <a:rPr lang="en-US" sz="2799" spc="573">
                <a:solidFill>
                  <a:srgbClr val="051D40"/>
                </a:solidFill>
                <a:latin typeface="Ibarra Real Nova"/>
                <a:ea typeface="Ibarra Real Nova"/>
                <a:cs typeface="Ibarra Real Nova"/>
                <a:sym typeface="Ibarra Real Nova"/>
              </a:rPr>
              <a:t>Marketing &amp;Creative: </a:t>
            </a:r>
            <a:r>
              <a:rPr lang="en-US" sz="2799" b="1" spc="573">
                <a:solidFill>
                  <a:srgbClr val="051D40"/>
                </a:solidFill>
                <a:latin typeface="Ibarra Real Nova Bold"/>
                <a:ea typeface="Ibarra Real Nova Bold"/>
                <a:cs typeface="Ibarra Real Nova Bold"/>
                <a:sym typeface="Ibarra Real Nova Bold"/>
              </a:rPr>
              <a:t>1000+</a:t>
            </a:r>
          </a:p>
          <a:p>
            <a:pPr algn="l">
              <a:lnSpc>
                <a:spcPts val="3863"/>
              </a:lnSpc>
            </a:pPr>
            <a:r>
              <a:rPr lang="en-US" sz="2799" spc="573">
                <a:solidFill>
                  <a:srgbClr val="051D40"/>
                </a:solidFill>
                <a:latin typeface="Ibarra Real Nova"/>
                <a:ea typeface="Ibarra Real Nova"/>
                <a:cs typeface="Ibarra Real Nova"/>
                <a:sym typeface="Ibarra Real Nova"/>
              </a:rPr>
              <a:t>Customer Service: </a:t>
            </a:r>
            <a:r>
              <a:rPr lang="en-US" sz="2799" b="1" spc="573">
                <a:solidFill>
                  <a:srgbClr val="051D40"/>
                </a:solidFill>
                <a:latin typeface="Ibarra Real Nova Bold"/>
                <a:ea typeface="Ibarra Real Nova Bold"/>
                <a:cs typeface="Ibarra Real Nova Bold"/>
                <a:sym typeface="Ibarra Real Nova Bold"/>
              </a:rPr>
              <a:t>3000+</a:t>
            </a:r>
          </a:p>
          <a:p>
            <a:pPr algn="l">
              <a:lnSpc>
                <a:spcPts val="3863"/>
              </a:lnSpc>
            </a:pPr>
            <a:r>
              <a:rPr lang="en-US" sz="2799" spc="573">
                <a:solidFill>
                  <a:srgbClr val="051D40"/>
                </a:solidFill>
                <a:latin typeface="Ibarra Real Nova"/>
                <a:ea typeface="Ibarra Real Nova"/>
                <a:cs typeface="Ibarra Real Nova"/>
                <a:sym typeface="Ibarra Real Nova"/>
              </a:rPr>
              <a:t>Other: </a:t>
            </a:r>
            <a:r>
              <a:rPr lang="en-US" sz="2799" b="1" spc="573">
                <a:solidFill>
                  <a:srgbClr val="051D40"/>
                </a:solidFill>
                <a:latin typeface="Ibarra Real Nova Bold"/>
                <a:ea typeface="Ibarra Real Nova Bold"/>
                <a:cs typeface="Ibarra Real Nova Bold"/>
                <a:sym typeface="Ibarra Real Nova Bold"/>
              </a:rPr>
              <a:t>50,000+ </a:t>
            </a:r>
          </a:p>
          <a:p>
            <a:pPr algn="l">
              <a:lnSpc>
                <a:spcPts val="3863"/>
              </a:lnSpc>
            </a:pPr>
            <a:endParaRPr lang="en-US" sz="2799" b="1" spc="573">
              <a:solidFill>
                <a:srgbClr val="051D40"/>
              </a:solidFill>
              <a:latin typeface="Ibarra Real Nova Bold"/>
              <a:ea typeface="Ibarra Real Nova Bold"/>
              <a:cs typeface="Ibarra Real Nova Bold"/>
              <a:sym typeface="Ibarra Real Nova Bold"/>
            </a:endParaRPr>
          </a:p>
        </p:txBody>
      </p:sp>
      <p:sp>
        <p:nvSpPr>
          <p:cNvPr id="7" name="Freeform 7"/>
          <p:cNvSpPr/>
          <p:nvPr/>
        </p:nvSpPr>
        <p:spPr>
          <a:xfrm rot="-2896996">
            <a:off x="-2605384" y="6457534"/>
            <a:ext cx="5210769" cy="6721137"/>
          </a:xfrm>
          <a:custGeom>
            <a:avLst/>
            <a:gdLst/>
            <a:ahLst/>
            <a:cxnLst/>
            <a:rect l="l" t="t" r="r" b="b"/>
            <a:pathLst>
              <a:path w="5210769" h="6721137">
                <a:moveTo>
                  <a:pt x="0" y="0"/>
                </a:moveTo>
                <a:lnTo>
                  <a:pt x="5210768" y="0"/>
                </a:lnTo>
                <a:lnTo>
                  <a:pt x="5210768" y="6721137"/>
                </a:lnTo>
                <a:lnTo>
                  <a:pt x="0" y="67211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C537"/>
        </a:solidFill>
        <a:effectLst/>
      </p:bgPr>
    </p:bg>
    <p:spTree>
      <p:nvGrpSpPr>
        <p:cNvPr id="1" name=""/>
        <p:cNvGrpSpPr/>
        <p:nvPr/>
      </p:nvGrpSpPr>
      <p:grpSpPr>
        <a:xfrm>
          <a:off x="0" y="0"/>
          <a:ext cx="0" cy="0"/>
          <a:chOff x="0" y="0"/>
          <a:chExt cx="0" cy="0"/>
        </a:xfrm>
      </p:grpSpPr>
      <p:sp>
        <p:nvSpPr>
          <p:cNvPr id="2" name="Freeform 2"/>
          <p:cNvSpPr/>
          <p:nvPr/>
        </p:nvSpPr>
        <p:spPr>
          <a:xfrm>
            <a:off x="-424380" y="-3760836"/>
            <a:ext cx="18899729" cy="18899729"/>
          </a:xfrm>
          <a:custGeom>
            <a:avLst/>
            <a:gdLst/>
            <a:ahLst/>
            <a:cxnLst/>
            <a:rect l="l" t="t" r="r" b="b"/>
            <a:pathLst>
              <a:path w="18899729" h="18899729">
                <a:moveTo>
                  <a:pt x="0" y="0"/>
                </a:moveTo>
                <a:lnTo>
                  <a:pt x="18899729" y="0"/>
                </a:lnTo>
                <a:lnTo>
                  <a:pt x="18899729" y="18899729"/>
                </a:lnTo>
                <a:lnTo>
                  <a:pt x="0" y="188997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883458" y="645180"/>
            <a:ext cx="16375842" cy="8996640"/>
          </a:xfrm>
          <a:custGeom>
            <a:avLst/>
            <a:gdLst/>
            <a:ahLst/>
            <a:cxnLst/>
            <a:rect l="l" t="t" r="r" b="b"/>
            <a:pathLst>
              <a:path w="16375842" h="8996640">
                <a:moveTo>
                  <a:pt x="0" y="0"/>
                </a:moveTo>
                <a:lnTo>
                  <a:pt x="16375842" y="0"/>
                </a:lnTo>
                <a:lnTo>
                  <a:pt x="16375842" y="8996640"/>
                </a:lnTo>
                <a:lnTo>
                  <a:pt x="0" y="8996640"/>
                </a:lnTo>
                <a:lnTo>
                  <a:pt x="0" y="0"/>
                </a:lnTo>
                <a:close/>
              </a:path>
            </a:pathLst>
          </a:custGeom>
          <a:blipFill>
            <a:blip r:embed="rId4"/>
            <a:stretch>
              <a:fillRect t="-4207"/>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90950" y="5562349"/>
            <a:ext cx="11434189" cy="1228160"/>
            <a:chOff x="0" y="0"/>
            <a:chExt cx="9246013" cy="993126"/>
          </a:xfrm>
        </p:grpSpPr>
        <p:sp>
          <p:nvSpPr>
            <p:cNvPr id="3" name="Freeform 3"/>
            <p:cNvSpPr/>
            <p:nvPr/>
          </p:nvSpPr>
          <p:spPr>
            <a:xfrm>
              <a:off x="0" y="0"/>
              <a:ext cx="9246013" cy="993126"/>
            </a:xfrm>
            <a:custGeom>
              <a:avLst/>
              <a:gdLst/>
              <a:ahLst/>
              <a:cxnLst/>
              <a:rect l="l" t="t" r="r" b="b"/>
              <a:pathLst>
                <a:path w="9246013" h="993126">
                  <a:moveTo>
                    <a:pt x="67709" y="0"/>
                  </a:moveTo>
                  <a:lnTo>
                    <a:pt x="9178305" y="0"/>
                  </a:lnTo>
                  <a:cubicBezTo>
                    <a:pt x="9215699" y="0"/>
                    <a:pt x="9246013" y="30314"/>
                    <a:pt x="9246013" y="67709"/>
                  </a:cubicBezTo>
                  <a:lnTo>
                    <a:pt x="9246013" y="925417"/>
                  </a:lnTo>
                  <a:cubicBezTo>
                    <a:pt x="9246013" y="962812"/>
                    <a:pt x="9215699" y="993126"/>
                    <a:pt x="9178305" y="993126"/>
                  </a:cubicBezTo>
                  <a:lnTo>
                    <a:pt x="67709" y="993126"/>
                  </a:lnTo>
                  <a:cubicBezTo>
                    <a:pt x="30314" y="993126"/>
                    <a:pt x="0" y="962812"/>
                    <a:pt x="0" y="925417"/>
                  </a:cubicBezTo>
                  <a:lnTo>
                    <a:pt x="0" y="67709"/>
                  </a:lnTo>
                  <a:cubicBezTo>
                    <a:pt x="0" y="30314"/>
                    <a:pt x="30314" y="0"/>
                    <a:pt x="67709" y="0"/>
                  </a:cubicBezTo>
                  <a:close/>
                </a:path>
              </a:pathLst>
            </a:custGeom>
            <a:solidFill>
              <a:srgbClr val="ED1768"/>
            </a:solidFill>
          </p:spPr>
          <p:txBody>
            <a:bodyPr/>
            <a:lstStyle/>
            <a:p>
              <a:endParaRPr lang="en-US"/>
            </a:p>
          </p:txBody>
        </p:sp>
        <p:sp>
          <p:nvSpPr>
            <p:cNvPr id="4" name="TextBox 4"/>
            <p:cNvSpPr txBox="1"/>
            <p:nvPr/>
          </p:nvSpPr>
          <p:spPr>
            <a:xfrm>
              <a:off x="0" y="-28575"/>
              <a:ext cx="9246013" cy="1021701"/>
            </a:xfrm>
            <a:prstGeom prst="rect">
              <a:avLst/>
            </a:prstGeom>
          </p:spPr>
          <p:txBody>
            <a:bodyPr lIns="50800" tIns="50800" rIns="50800" bIns="50800" rtlCol="0" anchor="ctr"/>
            <a:lstStyle/>
            <a:p>
              <a:pPr algn="ctr">
                <a:lnSpc>
                  <a:spcPts val="2593"/>
                </a:lnSpc>
              </a:pPr>
              <a:endParaRPr/>
            </a:p>
          </p:txBody>
        </p:sp>
      </p:grpSp>
      <p:grpSp>
        <p:nvGrpSpPr>
          <p:cNvPr id="5" name="Group 5"/>
          <p:cNvGrpSpPr/>
          <p:nvPr/>
        </p:nvGrpSpPr>
        <p:grpSpPr>
          <a:xfrm>
            <a:off x="3219328" y="3986572"/>
            <a:ext cx="11434189" cy="1173799"/>
            <a:chOff x="0" y="0"/>
            <a:chExt cx="9246013" cy="949167"/>
          </a:xfrm>
        </p:grpSpPr>
        <p:sp>
          <p:nvSpPr>
            <p:cNvPr id="6" name="Freeform 6"/>
            <p:cNvSpPr/>
            <p:nvPr/>
          </p:nvSpPr>
          <p:spPr>
            <a:xfrm>
              <a:off x="0" y="0"/>
              <a:ext cx="9246013" cy="949167"/>
            </a:xfrm>
            <a:custGeom>
              <a:avLst/>
              <a:gdLst/>
              <a:ahLst/>
              <a:cxnLst/>
              <a:rect l="l" t="t" r="r" b="b"/>
              <a:pathLst>
                <a:path w="9246013" h="949167">
                  <a:moveTo>
                    <a:pt x="67709" y="0"/>
                  </a:moveTo>
                  <a:lnTo>
                    <a:pt x="9178305" y="0"/>
                  </a:lnTo>
                  <a:cubicBezTo>
                    <a:pt x="9215699" y="0"/>
                    <a:pt x="9246013" y="30314"/>
                    <a:pt x="9246013" y="67709"/>
                  </a:cubicBezTo>
                  <a:lnTo>
                    <a:pt x="9246013" y="881459"/>
                  </a:lnTo>
                  <a:cubicBezTo>
                    <a:pt x="9246013" y="918853"/>
                    <a:pt x="9215699" y="949167"/>
                    <a:pt x="9178305" y="949167"/>
                  </a:cubicBezTo>
                  <a:lnTo>
                    <a:pt x="67709" y="949167"/>
                  </a:lnTo>
                  <a:cubicBezTo>
                    <a:pt x="30314" y="949167"/>
                    <a:pt x="0" y="918853"/>
                    <a:pt x="0" y="881459"/>
                  </a:cubicBezTo>
                  <a:lnTo>
                    <a:pt x="0" y="67709"/>
                  </a:lnTo>
                  <a:cubicBezTo>
                    <a:pt x="0" y="30314"/>
                    <a:pt x="30314" y="0"/>
                    <a:pt x="67709" y="0"/>
                  </a:cubicBezTo>
                  <a:close/>
                </a:path>
              </a:pathLst>
            </a:custGeom>
            <a:solidFill>
              <a:srgbClr val="FEC537"/>
            </a:solidFill>
          </p:spPr>
          <p:txBody>
            <a:bodyPr/>
            <a:lstStyle/>
            <a:p>
              <a:endParaRPr lang="en-US"/>
            </a:p>
          </p:txBody>
        </p:sp>
        <p:sp>
          <p:nvSpPr>
            <p:cNvPr id="7" name="TextBox 7"/>
            <p:cNvSpPr txBox="1"/>
            <p:nvPr/>
          </p:nvSpPr>
          <p:spPr>
            <a:xfrm>
              <a:off x="0" y="-28575"/>
              <a:ext cx="9246013" cy="977742"/>
            </a:xfrm>
            <a:prstGeom prst="rect">
              <a:avLst/>
            </a:prstGeom>
          </p:spPr>
          <p:txBody>
            <a:bodyPr lIns="50800" tIns="50800" rIns="50800" bIns="50800" rtlCol="0" anchor="ctr"/>
            <a:lstStyle/>
            <a:p>
              <a:pPr algn="ctr">
                <a:lnSpc>
                  <a:spcPts val="2593"/>
                </a:lnSpc>
              </a:pPr>
              <a:endParaRPr/>
            </a:p>
          </p:txBody>
        </p:sp>
      </p:grpSp>
      <p:grpSp>
        <p:nvGrpSpPr>
          <p:cNvPr id="8" name="Group 8"/>
          <p:cNvGrpSpPr/>
          <p:nvPr/>
        </p:nvGrpSpPr>
        <p:grpSpPr>
          <a:xfrm>
            <a:off x="3190950" y="8729118"/>
            <a:ext cx="11434189" cy="1230012"/>
            <a:chOff x="0" y="0"/>
            <a:chExt cx="9246013" cy="994623"/>
          </a:xfrm>
        </p:grpSpPr>
        <p:sp>
          <p:nvSpPr>
            <p:cNvPr id="9" name="Freeform 9"/>
            <p:cNvSpPr/>
            <p:nvPr/>
          </p:nvSpPr>
          <p:spPr>
            <a:xfrm>
              <a:off x="0" y="0"/>
              <a:ext cx="9246013" cy="994623"/>
            </a:xfrm>
            <a:custGeom>
              <a:avLst/>
              <a:gdLst/>
              <a:ahLst/>
              <a:cxnLst/>
              <a:rect l="l" t="t" r="r" b="b"/>
              <a:pathLst>
                <a:path w="9246013" h="994623">
                  <a:moveTo>
                    <a:pt x="67709" y="0"/>
                  </a:moveTo>
                  <a:lnTo>
                    <a:pt x="9178305" y="0"/>
                  </a:lnTo>
                  <a:cubicBezTo>
                    <a:pt x="9215699" y="0"/>
                    <a:pt x="9246013" y="30314"/>
                    <a:pt x="9246013" y="67709"/>
                  </a:cubicBezTo>
                  <a:lnTo>
                    <a:pt x="9246013" y="926914"/>
                  </a:lnTo>
                  <a:cubicBezTo>
                    <a:pt x="9246013" y="964309"/>
                    <a:pt x="9215699" y="994623"/>
                    <a:pt x="9178305" y="994623"/>
                  </a:cubicBezTo>
                  <a:lnTo>
                    <a:pt x="67709" y="994623"/>
                  </a:lnTo>
                  <a:cubicBezTo>
                    <a:pt x="30314" y="994623"/>
                    <a:pt x="0" y="964309"/>
                    <a:pt x="0" y="926914"/>
                  </a:cubicBezTo>
                  <a:lnTo>
                    <a:pt x="0" y="67709"/>
                  </a:lnTo>
                  <a:cubicBezTo>
                    <a:pt x="0" y="30314"/>
                    <a:pt x="30314" y="0"/>
                    <a:pt x="67709" y="0"/>
                  </a:cubicBezTo>
                  <a:close/>
                </a:path>
              </a:pathLst>
            </a:custGeom>
            <a:solidFill>
              <a:srgbClr val="6EADC1"/>
            </a:solidFill>
          </p:spPr>
          <p:txBody>
            <a:bodyPr/>
            <a:lstStyle/>
            <a:p>
              <a:endParaRPr lang="en-US"/>
            </a:p>
          </p:txBody>
        </p:sp>
        <p:sp>
          <p:nvSpPr>
            <p:cNvPr id="10" name="TextBox 10"/>
            <p:cNvSpPr txBox="1"/>
            <p:nvPr/>
          </p:nvSpPr>
          <p:spPr>
            <a:xfrm>
              <a:off x="0" y="-28575"/>
              <a:ext cx="9246013" cy="1023198"/>
            </a:xfrm>
            <a:prstGeom prst="rect">
              <a:avLst/>
            </a:prstGeom>
          </p:spPr>
          <p:txBody>
            <a:bodyPr lIns="50800" tIns="50800" rIns="50800" bIns="50800" rtlCol="0" anchor="ctr"/>
            <a:lstStyle/>
            <a:p>
              <a:pPr algn="ctr">
                <a:lnSpc>
                  <a:spcPts val="2593"/>
                </a:lnSpc>
              </a:pPr>
              <a:endParaRPr/>
            </a:p>
          </p:txBody>
        </p:sp>
      </p:grpSp>
      <p:grpSp>
        <p:nvGrpSpPr>
          <p:cNvPr id="11" name="Group 11"/>
          <p:cNvGrpSpPr/>
          <p:nvPr/>
        </p:nvGrpSpPr>
        <p:grpSpPr>
          <a:xfrm>
            <a:off x="3190950" y="7166747"/>
            <a:ext cx="11434189" cy="1186134"/>
            <a:chOff x="0" y="0"/>
            <a:chExt cx="9246013" cy="959142"/>
          </a:xfrm>
        </p:grpSpPr>
        <p:sp>
          <p:nvSpPr>
            <p:cNvPr id="12" name="Freeform 12"/>
            <p:cNvSpPr/>
            <p:nvPr/>
          </p:nvSpPr>
          <p:spPr>
            <a:xfrm>
              <a:off x="0" y="0"/>
              <a:ext cx="9246013" cy="959142"/>
            </a:xfrm>
            <a:custGeom>
              <a:avLst/>
              <a:gdLst/>
              <a:ahLst/>
              <a:cxnLst/>
              <a:rect l="l" t="t" r="r" b="b"/>
              <a:pathLst>
                <a:path w="9246013" h="959142">
                  <a:moveTo>
                    <a:pt x="67709" y="0"/>
                  </a:moveTo>
                  <a:lnTo>
                    <a:pt x="9178305" y="0"/>
                  </a:lnTo>
                  <a:cubicBezTo>
                    <a:pt x="9215699" y="0"/>
                    <a:pt x="9246013" y="30314"/>
                    <a:pt x="9246013" y="67709"/>
                  </a:cubicBezTo>
                  <a:lnTo>
                    <a:pt x="9246013" y="891433"/>
                  </a:lnTo>
                  <a:cubicBezTo>
                    <a:pt x="9246013" y="928827"/>
                    <a:pt x="9215699" y="959142"/>
                    <a:pt x="9178305" y="959142"/>
                  </a:cubicBezTo>
                  <a:lnTo>
                    <a:pt x="67709" y="959142"/>
                  </a:lnTo>
                  <a:cubicBezTo>
                    <a:pt x="30314" y="959142"/>
                    <a:pt x="0" y="928827"/>
                    <a:pt x="0" y="891433"/>
                  </a:cubicBezTo>
                  <a:lnTo>
                    <a:pt x="0" y="67709"/>
                  </a:lnTo>
                  <a:cubicBezTo>
                    <a:pt x="0" y="30314"/>
                    <a:pt x="30314" y="0"/>
                    <a:pt x="67709" y="0"/>
                  </a:cubicBezTo>
                  <a:close/>
                </a:path>
              </a:pathLst>
            </a:custGeom>
            <a:solidFill>
              <a:srgbClr val="FFED0B"/>
            </a:solidFill>
          </p:spPr>
          <p:txBody>
            <a:bodyPr/>
            <a:lstStyle/>
            <a:p>
              <a:endParaRPr lang="en-US"/>
            </a:p>
          </p:txBody>
        </p:sp>
        <p:sp>
          <p:nvSpPr>
            <p:cNvPr id="13" name="TextBox 13"/>
            <p:cNvSpPr txBox="1"/>
            <p:nvPr/>
          </p:nvSpPr>
          <p:spPr>
            <a:xfrm>
              <a:off x="0" y="-28575"/>
              <a:ext cx="9246013" cy="987717"/>
            </a:xfrm>
            <a:prstGeom prst="rect">
              <a:avLst/>
            </a:prstGeom>
          </p:spPr>
          <p:txBody>
            <a:bodyPr lIns="50800" tIns="50800" rIns="50800" bIns="50800" rtlCol="0" anchor="ctr"/>
            <a:lstStyle/>
            <a:p>
              <a:pPr algn="ctr">
                <a:lnSpc>
                  <a:spcPts val="2593"/>
                </a:lnSpc>
              </a:pPr>
              <a:endParaRPr/>
            </a:p>
          </p:txBody>
        </p:sp>
      </p:grpSp>
      <p:sp>
        <p:nvSpPr>
          <p:cNvPr id="14" name="TextBox 14"/>
          <p:cNvSpPr txBox="1"/>
          <p:nvPr/>
        </p:nvSpPr>
        <p:spPr>
          <a:xfrm>
            <a:off x="3810160" y="525688"/>
            <a:ext cx="10563002" cy="1027828"/>
          </a:xfrm>
          <a:prstGeom prst="rect">
            <a:avLst/>
          </a:prstGeom>
        </p:spPr>
        <p:txBody>
          <a:bodyPr lIns="0" tIns="0" rIns="0" bIns="0" rtlCol="0" anchor="t">
            <a:spAutoFit/>
          </a:bodyPr>
          <a:lstStyle/>
          <a:p>
            <a:pPr algn="ctr">
              <a:lnSpc>
                <a:spcPts val="8448"/>
              </a:lnSpc>
              <a:spcBef>
                <a:spcPct val="0"/>
              </a:spcBef>
            </a:pPr>
            <a:r>
              <a:rPr lang="en-US" sz="6034" b="1" spc="-247">
                <a:solidFill>
                  <a:srgbClr val="343539"/>
                </a:solidFill>
                <a:latin typeface="Cormorant SC Bold"/>
                <a:ea typeface="Cormorant SC Bold"/>
                <a:cs typeface="Cormorant SC Bold"/>
                <a:sym typeface="Cormorant SC Bold"/>
              </a:rPr>
              <a:t>WHY INSIGHT GLOBAL?</a:t>
            </a:r>
          </a:p>
        </p:txBody>
      </p:sp>
      <p:sp>
        <p:nvSpPr>
          <p:cNvPr id="15" name="TextBox 15"/>
          <p:cNvSpPr txBox="1"/>
          <p:nvPr/>
        </p:nvSpPr>
        <p:spPr>
          <a:xfrm>
            <a:off x="6339019" y="4241966"/>
            <a:ext cx="7302036" cy="596336"/>
          </a:xfrm>
          <a:prstGeom prst="rect">
            <a:avLst/>
          </a:prstGeom>
        </p:spPr>
        <p:txBody>
          <a:bodyPr lIns="0" tIns="0" rIns="0" bIns="0" rtlCol="0" anchor="t">
            <a:spAutoFit/>
          </a:bodyPr>
          <a:lstStyle/>
          <a:p>
            <a:pPr algn="l">
              <a:lnSpc>
                <a:spcPts val="4931"/>
              </a:lnSpc>
              <a:spcBef>
                <a:spcPct val="0"/>
              </a:spcBef>
            </a:pPr>
            <a:r>
              <a:rPr lang="en-US" sz="3522" b="1">
                <a:solidFill>
                  <a:srgbClr val="041C41"/>
                </a:solidFill>
                <a:latin typeface="Cormorant SC Bold"/>
                <a:ea typeface="Cormorant SC Bold"/>
                <a:cs typeface="Cormorant SC Bold"/>
                <a:sym typeface="Cormorant SC Bold"/>
              </a:rPr>
              <a:t>23+ Years of Experience </a:t>
            </a:r>
          </a:p>
        </p:txBody>
      </p:sp>
      <p:sp>
        <p:nvSpPr>
          <p:cNvPr id="16" name="TextBox 16"/>
          <p:cNvSpPr txBox="1"/>
          <p:nvPr/>
        </p:nvSpPr>
        <p:spPr>
          <a:xfrm>
            <a:off x="4830559" y="5844924"/>
            <a:ext cx="8626882" cy="596336"/>
          </a:xfrm>
          <a:prstGeom prst="rect">
            <a:avLst/>
          </a:prstGeom>
        </p:spPr>
        <p:txBody>
          <a:bodyPr lIns="0" tIns="0" rIns="0" bIns="0" rtlCol="0" anchor="t">
            <a:spAutoFit/>
          </a:bodyPr>
          <a:lstStyle/>
          <a:p>
            <a:pPr algn="l">
              <a:lnSpc>
                <a:spcPts val="4931"/>
              </a:lnSpc>
              <a:spcBef>
                <a:spcPct val="0"/>
              </a:spcBef>
            </a:pPr>
            <a:r>
              <a:rPr lang="en-US" sz="3522" b="1">
                <a:solidFill>
                  <a:srgbClr val="041C41"/>
                </a:solidFill>
                <a:latin typeface="Cormorant SC Bold"/>
                <a:ea typeface="Cormorant SC Bold"/>
                <a:cs typeface="Cormorant SC Bold"/>
                <a:sym typeface="Cormorant SC Bold"/>
              </a:rPr>
              <a:t>50+ Countries to Source Talent From</a:t>
            </a:r>
          </a:p>
        </p:txBody>
      </p:sp>
      <p:sp>
        <p:nvSpPr>
          <p:cNvPr id="17" name="TextBox 17"/>
          <p:cNvSpPr txBox="1"/>
          <p:nvPr/>
        </p:nvSpPr>
        <p:spPr>
          <a:xfrm>
            <a:off x="3982130" y="9038681"/>
            <a:ext cx="10323739" cy="572841"/>
          </a:xfrm>
          <a:prstGeom prst="rect">
            <a:avLst/>
          </a:prstGeom>
        </p:spPr>
        <p:txBody>
          <a:bodyPr lIns="0" tIns="0" rIns="0" bIns="0" rtlCol="0" anchor="t">
            <a:spAutoFit/>
          </a:bodyPr>
          <a:lstStyle/>
          <a:p>
            <a:pPr algn="l">
              <a:lnSpc>
                <a:spcPts val="4651"/>
              </a:lnSpc>
              <a:spcBef>
                <a:spcPct val="0"/>
              </a:spcBef>
            </a:pPr>
            <a:r>
              <a:rPr lang="en-US" sz="3322" b="1">
                <a:solidFill>
                  <a:srgbClr val="000000"/>
                </a:solidFill>
                <a:latin typeface="Cormorant SC Bold"/>
                <a:ea typeface="Cormorant SC Bold"/>
                <a:cs typeface="Cormorant SC Bold"/>
                <a:sym typeface="Cormorant SC Bold"/>
              </a:rPr>
              <a:t>3,000+ Full-Time Recruiters &amp; Account Managers</a:t>
            </a:r>
          </a:p>
        </p:txBody>
      </p:sp>
      <p:grpSp>
        <p:nvGrpSpPr>
          <p:cNvPr id="18" name="Group 18"/>
          <p:cNvGrpSpPr/>
          <p:nvPr/>
        </p:nvGrpSpPr>
        <p:grpSpPr>
          <a:xfrm>
            <a:off x="3190950" y="2106464"/>
            <a:ext cx="11462567" cy="1201905"/>
            <a:chOff x="0" y="0"/>
            <a:chExt cx="9268961" cy="971895"/>
          </a:xfrm>
        </p:grpSpPr>
        <p:sp>
          <p:nvSpPr>
            <p:cNvPr id="19" name="Freeform 19"/>
            <p:cNvSpPr/>
            <p:nvPr/>
          </p:nvSpPr>
          <p:spPr>
            <a:xfrm>
              <a:off x="0" y="0"/>
              <a:ext cx="9268961" cy="971895"/>
            </a:xfrm>
            <a:custGeom>
              <a:avLst/>
              <a:gdLst/>
              <a:ahLst/>
              <a:cxnLst/>
              <a:rect l="l" t="t" r="r" b="b"/>
              <a:pathLst>
                <a:path w="9268961" h="971895">
                  <a:moveTo>
                    <a:pt x="67541" y="0"/>
                  </a:moveTo>
                  <a:lnTo>
                    <a:pt x="9201420" y="0"/>
                  </a:lnTo>
                  <a:cubicBezTo>
                    <a:pt x="9238721" y="0"/>
                    <a:pt x="9268961" y="30239"/>
                    <a:pt x="9268961" y="67541"/>
                  </a:cubicBezTo>
                  <a:lnTo>
                    <a:pt x="9268961" y="904354"/>
                  </a:lnTo>
                  <a:cubicBezTo>
                    <a:pt x="9268961" y="922267"/>
                    <a:pt x="9261845" y="939446"/>
                    <a:pt x="9249178" y="952113"/>
                  </a:cubicBezTo>
                  <a:cubicBezTo>
                    <a:pt x="9236512" y="964779"/>
                    <a:pt x="9219333" y="971895"/>
                    <a:pt x="9201420" y="971895"/>
                  </a:cubicBezTo>
                  <a:lnTo>
                    <a:pt x="67541" y="971895"/>
                  </a:lnTo>
                  <a:cubicBezTo>
                    <a:pt x="49628" y="971895"/>
                    <a:pt x="32449" y="964779"/>
                    <a:pt x="19782" y="952113"/>
                  </a:cubicBezTo>
                  <a:cubicBezTo>
                    <a:pt x="7116" y="939446"/>
                    <a:pt x="0" y="922267"/>
                    <a:pt x="0" y="904354"/>
                  </a:cubicBezTo>
                  <a:lnTo>
                    <a:pt x="0" y="67541"/>
                  </a:lnTo>
                  <a:cubicBezTo>
                    <a:pt x="0" y="49628"/>
                    <a:pt x="7116" y="32449"/>
                    <a:pt x="19782" y="19782"/>
                  </a:cubicBezTo>
                  <a:cubicBezTo>
                    <a:pt x="32449" y="7116"/>
                    <a:pt x="49628" y="0"/>
                    <a:pt x="67541" y="0"/>
                  </a:cubicBezTo>
                  <a:close/>
                </a:path>
              </a:pathLst>
            </a:custGeom>
            <a:solidFill>
              <a:srgbClr val="7DECFF"/>
            </a:solidFill>
          </p:spPr>
          <p:txBody>
            <a:bodyPr/>
            <a:lstStyle/>
            <a:p>
              <a:endParaRPr lang="en-US"/>
            </a:p>
          </p:txBody>
        </p:sp>
        <p:sp>
          <p:nvSpPr>
            <p:cNvPr id="20" name="TextBox 20"/>
            <p:cNvSpPr txBox="1"/>
            <p:nvPr/>
          </p:nvSpPr>
          <p:spPr>
            <a:xfrm>
              <a:off x="0" y="-28575"/>
              <a:ext cx="9268961" cy="1000470"/>
            </a:xfrm>
            <a:prstGeom prst="rect">
              <a:avLst/>
            </a:prstGeom>
          </p:spPr>
          <p:txBody>
            <a:bodyPr lIns="50800" tIns="50800" rIns="50800" bIns="50800" rtlCol="0" anchor="ctr"/>
            <a:lstStyle/>
            <a:p>
              <a:pPr algn="ctr">
                <a:lnSpc>
                  <a:spcPts val="2593"/>
                </a:lnSpc>
              </a:pPr>
              <a:endParaRPr/>
            </a:p>
          </p:txBody>
        </p:sp>
      </p:grpSp>
      <p:sp>
        <p:nvSpPr>
          <p:cNvPr id="21" name="TextBox 21"/>
          <p:cNvSpPr txBox="1"/>
          <p:nvPr/>
        </p:nvSpPr>
        <p:spPr>
          <a:xfrm>
            <a:off x="5257026" y="2354191"/>
            <a:ext cx="7302036" cy="596336"/>
          </a:xfrm>
          <a:prstGeom prst="rect">
            <a:avLst/>
          </a:prstGeom>
        </p:spPr>
        <p:txBody>
          <a:bodyPr lIns="0" tIns="0" rIns="0" bIns="0" rtlCol="0" anchor="t">
            <a:spAutoFit/>
          </a:bodyPr>
          <a:lstStyle/>
          <a:p>
            <a:pPr algn="ctr">
              <a:lnSpc>
                <a:spcPts val="4931"/>
              </a:lnSpc>
              <a:spcBef>
                <a:spcPct val="0"/>
              </a:spcBef>
            </a:pPr>
            <a:r>
              <a:rPr lang="en-US" sz="3522" b="1">
                <a:solidFill>
                  <a:srgbClr val="041C41"/>
                </a:solidFill>
                <a:latin typeface="Cormorant SC Bold"/>
                <a:ea typeface="Cormorant SC Bold"/>
                <a:cs typeface="Cormorant SC Bold"/>
                <a:sym typeface="Cormorant SC Bold"/>
              </a:rPr>
              <a:t>800+ Fortune 1000 Clients</a:t>
            </a:r>
          </a:p>
        </p:txBody>
      </p:sp>
      <p:sp>
        <p:nvSpPr>
          <p:cNvPr id="22" name="TextBox 22"/>
          <p:cNvSpPr txBox="1"/>
          <p:nvPr/>
        </p:nvSpPr>
        <p:spPr>
          <a:xfrm>
            <a:off x="5440643" y="7440445"/>
            <a:ext cx="7302036" cy="596336"/>
          </a:xfrm>
          <a:prstGeom prst="rect">
            <a:avLst/>
          </a:prstGeom>
        </p:spPr>
        <p:txBody>
          <a:bodyPr lIns="0" tIns="0" rIns="0" bIns="0" rtlCol="0" anchor="t">
            <a:spAutoFit/>
          </a:bodyPr>
          <a:lstStyle/>
          <a:p>
            <a:pPr algn="ctr">
              <a:lnSpc>
                <a:spcPts val="4931"/>
              </a:lnSpc>
              <a:spcBef>
                <a:spcPct val="0"/>
              </a:spcBef>
            </a:pPr>
            <a:r>
              <a:rPr lang="en-US" sz="3522" b="1">
                <a:solidFill>
                  <a:srgbClr val="343539"/>
                </a:solidFill>
                <a:latin typeface="Cormorant SC Bold"/>
                <a:ea typeface="Cormorant SC Bold"/>
                <a:cs typeface="Cormorant SC Bold"/>
                <a:sym typeface="Cormorant SC Bold"/>
              </a:rPr>
              <a:t>50,000+ Placed Hires Per Year</a:t>
            </a:r>
          </a:p>
        </p:txBody>
      </p:sp>
      <p:sp>
        <p:nvSpPr>
          <p:cNvPr id="23" name="Freeform 23"/>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7241315"/>
            <a:ext cx="3097634" cy="1988145"/>
            <a:chOff x="0" y="0"/>
            <a:chExt cx="815838" cy="523627"/>
          </a:xfrm>
        </p:grpSpPr>
        <p:sp>
          <p:nvSpPr>
            <p:cNvPr id="3" name="Freeform 3"/>
            <p:cNvSpPr/>
            <p:nvPr/>
          </p:nvSpPr>
          <p:spPr>
            <a:xfrm>
              <a:off x="0" y="0"/>
              <a:ext cx="815838" cy="523627"/>
            </a:xfrm>
            <a:custGeom>
              <a:avLst/>
              <a:gdLst/>
              <a:ahLst/>
              <a:cxnLst/>
              <a:rect l="l" t="t" r="r" b="b"/>
              <a:pathLst>
                <a:path w="815838" h="523627">
                  <a:moveTo>
                    <a:pt x="0" y="0"/>
                  </a:moveTo>
                  <a:lnTo>
                    <a:pt x="815838" y="0"/>
                  </a:lnTo>
                  <a:lnTo>
                    <a:pt x="815838" y="523627"/>
                  </a:lnTo>
                  <a:lnTo>
                    <a:pt x="0" y="523627"/>
                  </a:lnTo>
                  <a:close/>
                </a:path>
              </a:pathLst>
            </a:custGeom>
            <a:solidFill>
              <a:srgbClr val="7DCEE7"/>
            </a:solidFill>
          </p:spPr>
          <p:txBody>
            <a:bodyPr/>
            <a:lstStyle/>
            <a:p>
              <a:endParaRPr lang="en-US"/>
            </a:p>
          </p:txBody>
        </p:sp>
        <p:sp>
          <p:nvSpPr>
            <p:cNvPr id="4" name="TextBox 4"/>
            <p:cNvSpPr txBox="1"/>
            <p:nvPr/>
          </p:nvSpPr>
          <p:spPr>
            <a:xfrm>
              <a:off x="0" y="-47625"/>
              <a:ext cx="815838" cy="571252"/>
            </a:xfrm>
            <a:prstGeom prst="rect">
              <a:avLst/>
            </a:prstGeom>
          </p:spPr>
          <p:txBody>
            <a:bodyPr lIns="50800" tIns="50800" rIns="50800" bIns="50800" rtlCol="0" anchor="ctr"/>
            <a:lstStyle/>
            <a:p>
              <a:pPr algn="ctr">
                <a:lnSpc>
                  <a:spcPts val="3446"/>
                </a:lnSpc>
              </a:pPr>
              <a:endParaRPr/>
            </a:p>
          </p:txBody>
        </p:sp>
      </p:grpSp>
      <p:grpSp>
        <p:nvGrpSpPr>
          <p:cNvPr id="5" name="Group 5"/>
          <p:cNvGrpSpPr/>
          <p:nvPr/>
        </p:nvGrpSpPr>
        <p:grpSpPr>
          <a:xfrm>
            <a:off x="5179020" y="7241315"/>
            <a:ext cx="3097634" cy="1988145"/>
            <a:chOff x="0" y="0"/>
            <a:chExt cx="815838" cy="523627"/>
          </a:xfrm>
        </p:grpSpPr>
        <p:sp>
          <p:nvSpPr>
            <p:cNvPr id="6" name="Freeform 6"/>
            <p:cNvSpPr/>
            <p:nvPr/>
          </p:nvSpPr>
          <p:spPr>
            <a:xfrm>
              <a:off x="0" y="0"/>
              <a:ext cx="815838" cy="523627"/>
            </a:xfrm>
            <a:custGeom>
              <a:avLst/>
              <a:gdLst/>
              <a:ahLst/>
              <a:cxnLst/>
              <a:rect l="l" t="t" r="r" b="b"/>
              <a:pathLst>
                <a:path w="815838" h="523627">
                  <a:moveTo>
                    <a:pt x="0" y="0"/>
                  </a:moveTo>
                  <a:lnTo>
                    <a:pt x="815838" y="0"/>
                  </a:lnTo>
                  <a:lnTo>
                    <a:pt x="815838" y="523627"/>
                  </a:lnTo>
                  <a:lnTo>
                    <a:pt x="0" y="523627"/>
                  </a:lnTo>
                  <a:close/>
                </a:path>
              </a:pathLst>
            </a:custGeom>
            <a:solidFill>
              <a:srgbClr val="7DCEE7"/>
            </a:solidFill>
          </p:spPr>
          <p:txBody>
            <a:bodyPr/>
            <a:lstStyle/>
            <a:p>
              <a:endParaRPr lang="en-US"/>
            </a:p>
          </p:txBody>
        </p:sp>
        <p:sp>
          <p:nvSpPr>
            <p:cNvPr id="7" name="TextBox 7"/>
            <p:cNvSpPr txBox="1"/>
            <p:nvPr/>
          </p:nvSpPr>
          <p:spPr>
            <a:xfrm>
              <a:off x="0" y="-47625"/>
              <a:ext cx="815838" cy="571252"/>
            </a:xfrm>
            <a:prstGeom prst="rect">
              <a:avLst/>
            </a:prstGeom>
          </p:spPr>
          <p:txBody>
            <a:bodyPr lIns="50800" tIns="50800" rIns="50800" bIns="50800" rtlCol="0" anchor="ctr"/>
            <a:lstStyle/>
            <a:p>
              <a:pPr algn="ctr">
                <a:lnSpc>
                  <a:spcPts val="3446"/>
                </a:lnSpc>
              </a:pPr>
              <a:endParaRPr/>
            </a:p>
          </p:txBody>
        </p:sp>
      </p:grpSp>
      <p:grpSp>
        <p:nvGrpSpPr>
          <p:cNvPr id="8" name="Group 8"/>
          <p:cNvGrpSpPr/>
          <p:nvPr/>
        </p:nvGrpSpPr>
        <p:grpSpPr>
          <a:xfrm>
            <a:off x="9639486" y="7241315"/>
            <a:ext cx="3097634" cy="1988145"/>
            <a:chOff x="0" y="0"/>
            <a:chExt cx="815838" cy="523627"/>
          </a:xfrm>
        </p:grpSpPr>
        <p:sp>
          <p:nvSpPr>
            <p:cNvPr id="9" name="Freeform 9"/>
            <p:cNvSpPr/>
            <p:nvPr/>
          </p:nvSpPr>
          <p:spPr>
            <a:xfrm>
              <a:off x="0" y="0"/>
              <a:ext cx="815838" cy="523627"/>
            </a:xfrm>
            <a:custGeom>
              <a:avLst/>
              <a:gdLst/>
              <a:ahLst/>
              <a:cxnLst/>
              <a:rect l="l" t="t" r="r" b="b"/>
              <a:pathLst>
                <a:path w="815838" h="523627">
                  <a:moveTo>
                    <a:pt x="0" y="0"/>
                  </a:moveTo>
                  <a:lnTo>
                    <a:pt x="815838" y="0"/>
                  </a:lnTo>
                  <a:lnTo>
                    <a:pt x="815838" y="523627"/>
                  </a:lnTo>
                  <a:lnTo>
                    <a:pt x="0" y="523627"/>
                  </a:lnTo>
                  <a:close/>
                </a:path>
              </a:pathLst>
            </a:custGeom>
            <a:solidFill>
              <a:srgbClr val="7DCEE7"/>
            </a:solidFill>
          </p:spPr>
          <p:txBody>
            <a:bodyPr/>
            <a:lstStyle/>
            <a:p>
              <a:endParaRPr lang="en-US"/>
            </a:p>
          </p:txBody>
        </p:sp>
        <p:sp>
          <p:nvSpPr>
            <p:cNvPr id="10" name="TextBox 10"/>
            <p:cNvSpPr txBox="1"/>
            <p:nvPr/>
          </p:nvSpPr>
          <p:spPr>
            <a:xfrm>
              <a:off x="0" y="-47625"/>
              <a:ext cx="815838" cy="571252"/>
            </a:xfrm>
            <a:prstGeom prst="rect">
              <a:avLst/>
            </a:prstGeom>
          </p:spPr>
          <p:txBody>
            <a:bodyPr lIns="50800" tIns="50800" rIns="50800" bIns="50800" rtlCol="0" anchor="ctr"/>
            <a:lstStyle/>
            <a:p>
              <a:pPr algn="ctr">
                <a:lnSpc>
                  <a:spcPts val="3446"/>
                </a:lnSpc>
              </a:pPr>
              <a:endParaRPr/>
            </a:p>
          </p:txBody>
        </p:sp>
      </p:grpSp>
      <p:grpSp>
        <p:nvGrpSpPr>
          <p:cNvPr id="11" name="Group 11"/>
          <p:cNvGrpSpPr/>
          <p:nvPr/>
        </p:nvGrpSpPr>
        <p:grpSpPr>
          <a:xfrm>
            <a:off x="14056848" y="7241315"/>
            <a:ext cx="3097634" cy="1988145"/>
            <a:chOff x="0" y="0"/>
            <a:chExt cx="815838" cy="523627"/>
          </a:xfrm>
        </p:grpSpPr>
        <p:sp>
          <p:nvSpPr>
            <p:cNvPr id="12" name="Freeform 12"/>
            <p:cNvSpPr/>
            <p:nvPr/>
          </p:nvSpPr>
          <p:spPr>
            <a:xfrm>
              <a:off x="0" y="0"/>
              <a:ext cx="815838" cy="523627"/>
            </a:xfrm>
            <a:custGeom>
              <a:avLst/>
              <a:gdLst/>
              <a:ahLst/>
              <a:cxnLst/>
              <a:rect l="l" t="t" r="r" b="b"/>
              <a:pathLst>
                <a:path w="815838" h="523627">
                  <a:moveTo>
                    <a:pt x="0" y="0"/>
                  </a:moveTo>
                  <a:lnTo>
                    <a:pt x="815838" y="0"/>
                  </a:lnTo>
                  <a:lnTo>
                    <a:pt x="815838" y="523627"/>
                  </a:lnTo>
                  <a:lnTo>
                    <a:pt x="0" y="523627"/>
                  </a:lnTo>
                  <a:close/>
                </a:path>
              </a:pathLst>
            </a:custGeom>
            <a:solidFill>
              <a:srgbClr val="7DCEE7"/>
            </a:solidFill>
          </p:spPr>
          <p:txBody>
            <a:bodyPr/>
            <a:lstStyle/>
            <a:p>
              <a:endParaRPr lang="en-US"/>
            </a:p>
          </p:txBody>
        </p:sp>
        <p:sp>
          <p:nvSpPr>
            <p:cNvPr id="13" name="TextBox 13"/>
            <p:cNvSpPr txBox="1"/>
            <p:nvPr/>
          </p:nvSpPr>
          <p:spPr>
            <a:xfrm>
              <a:off x="0" y="-47625"/>
              <a:ext cx="815838" cy="571252"/>
            </a:xfrm>
            <a:prstGeom prst="rect">
              <a:avLst/>
            </a:prstGeom>
          </p:spPr>
          <p:txBody>
            <a:bodyPr lIns="50800" tIns="50800" rIns="50800" bIns="50800" rtlCol="0" anchor="ctr"/>
            <a:lstStyle/>
            <a:p>
              <a:pPr algn="ctr">
                <a:lnSpc>
                  <a:spcPts val="3446"/>
                </a:lnSpc>
              </a:pPr>
              <a:endParaRPr/>
            </a:p>
          </p:txBody>
        </p:sp>
      </p:grpSp>
      <p:sp>
        <p:nvSpPr>
          <p:cNvPr id="14" name="TextBox 14"/>
          <p:cNvSpPr txBox="1"/>
          <p:nvPr/>
        </p:nvSpPr>
        <p:spPr>
          <a:xfrm>
            <a:off x="3468998" y="1404722"/>
            <a:ext cx="12340977" cy="870068"/>
          </a:xfrm>
          <a:prstGeom prst="rect">
            <a:avLst/>
          </a:prstGeom>
        </p:spPr>
        <p:txBody>
          <a:bodyPr lIns="0" tIns="0" rIns="0" bIns="0" rtlCol="0" anchor="t">
            <a:spAutoFit/>
          </a:bodyPr>
          <a:lstStyle/>
          <a:p>
            <a:pPr algn="just">
              <a:lnSpc>
                <a:spcPts val="7168"/>
              </a:lnSpc>
              <a:spcBef>
                <a:spcPct val="0"/>
              </a:spcBef>
            </a:pPr>
            <a:r>
              <a:rPr lang="en-US" sz="5120" b="1" spc="2621">
                <a:solidFill>
                  <a:srgbClr val="000000"/>
                </a:solidFill>
                <a:latin typeface="Ibarra Real Nova Bold"/>
                <a:ea typeface="Ibarra Real Nova Bold"/>
                <a:cs typeface="Ibarra Real Nova Bold"/>
                <a:sym typeface="Ibarra Real Nova Bold"/>
              </a:rPr>
              <a:t>OUR IT EXPERTISE </a:t>
            </a:r>
          </a:p>
        </p:txBody>
      </p:sp>
      <p:sp>
        <p:nvSpPr>
          <p:cNvPr id="15" name="TextBox 15"/>
          <p:cNvSpPr txBox="1"/>
          <p:nvPr/>
        </p:nvSpPr>
        <p:spPr>
          <a:xfrm>
            <a:off x="2022053" y="8033554"/>
            <a:ext cx="9525" cy="413722"/>
          </a:xfrm>
          <a:prstGeom prst="rect">
            <a:avLst/>
          </a:prstGeom>
        </p:spPr>
        <p:txBody>
          <a:bodyPr lIns="0" tIns="0" rIns="0" bIns="0" rtlCol="0" anchor="t">
            <a:spAutoFit/>
          </a:bodyPr>
          <a:lstStyle/>
          <a:p>
            <a:pPr algn="ctr">
              <a:lnSpc>
                <a:spcPts val="3446"/>
              </a:lnSpc>
              <a:spcBef>
                <a:spcPct val="0"/>
              </a:spcBef>
            </a:pPr>
            <a:endParaRPr/>
          </a:p>
        </p:txBody>
      </p:sp>
      <p:sp>
        <p:nvSpPr>
          <p:cNvPr id="16" name="TextBox 16"/>
          <p:cNvSpPr txBox="1"/>
          <p:nvPr/>
        </p:nvSpPr>
        <p:spPr>
          <a:xfrm>
            <a:off x="1686037" y="7790402"/>
            <a:ext cx="1782961" cy="842347"/>
          </a:xfrm>
          <a:prstGeom prst="rect">
            <a:avLst/>
          </a:prstGeom>
        </p:spPr>
        <p:txBody>
          <a:bodyPr lIns="0" tIns="0" rIns="0" bIns="0" rtlCol="0" anchor="t">
            <a:spAutoFit/>
          </a:bodyPr>
          <a:lstStyle/>
          <a:p>
            <a:pPr algn="ctr">
              <a:lnSpc>
                <a:spcPts val="3446"/>
              </a:lnSpc>
            </a:pPr>
            <a:r>
              <a:rPr lang="en-US" sz="2461" spc="98">
                <a:solidFill>
                  <a:srgbClr val="000000"/>
                </a:solidFill>
                <a:latin typeface="Ibarra Real Nova"/>
                <a:ea typeface="Ibarra Real Nova"/>
                <a:cs typeface="Ibarra Real Nova"/>
                <a:sym typeface="Ibarra Real Nova"/>
              </a:rPr>
              <a:t>CYBER</a:t>
            </a:r>
          </a:p>
          <a:p>
            <a:pPr algn="ctr">
              <a:lnSpc>
                <a:spcPts val="3446"/>
              </a:lnSpc>
              <a:spcBef>
                <a:spcPct val="0"/>
              </a:spcBef>
            </a:pPr>
            <a:r>
              <a:rPr lang="en-US" sz="2461" spc="98">
                <a:solidFill>
                  <a:srgbClr val="000000"/>
                </a:solidFill>
                <a:latin typeface="Ibarra Real Nova"/>
                <a:ea typeface="Ibarra Real Nova"/>
                <a:cs typeface="Ibarra Real Nova"/>
                <a:sym typeface="Ibarra Real Nova"/>
              </a:rPr>
              <a:t>SECURITY</a:t>
            </a:r>
          </a:p>
        </p:txBody>
      </p:sp>
      <p:sp>
        <p:nvSpPr>
          <p:cNvPr id="17" name="TextBox 17"/>
          <p:cNvSpPr txBox="1"/>
          <p:nvPr/>
        </p:nvSpPr>
        <p:spPr>
          <a:xfrm>
            <a:off x="5267119" y="7636193"/>
            <a:ext cx="2921437" cy="842347"/>
          </a:xfrm>
          <a:prstGeom prst="rect">
            <a:avLst/>
          </a:prstGeom>
        </p:spPr>
        <p:txBody>
          <a:bodyPr lIns="0" tIns="0" rIns="0" bIns="0" rtlCol="0" anchor="t">
            <a:spAutoFit/>
          </a:bodyPr>
          <a:lstStyle/>
          <a:p>
            <a:pPr algn="ctr">
              <a:lnSpc>
                <a:spcPts val="3446"/>
              </a:lnSpc>
            </a:pPr>
            <a:r>
              <a:rPr lang="en-US" sz="2461" spc="98">
                <a:solidFill>
                  <a:srgbClr val="000000"/>
                </a:solidFill>
                <a:latin typeface="Ibarra Real Nova"/>
                <a:ea typeface="Ibarra Real Nova"/>
                <a:cs typeface="Ibarra Real Nova"/>
                <a:sym typeface="Ibarra Real Nova"/>
              </a:rPr>
              <a:t>AI </a:t>
            </a:r>
          </a:p>
          <a:p>
            <a:pPr algn="ctr">
              <a:lnSpc>
                <a:spcPts val="3446"/>
              </a:lnSpc>
              <a:spcBef>
                <a:spcPct val="0"/>
              </a:spcBef>
            </a:pPr>
            <a:r>
              <a:rPr lang="en-US" sz="2461" spc="98">
                <a:solidFill>
                  <a:srgbClr val="000000"/>
                </a:solidFill>
                <a:latin typeface="Ibarra Real Nova"/>
                <a:ea typeface="Ibarra Real Nova"/>
                <a:cs typeface="Ibarra Real Nova"/>
                <a:sym typeface="Ibarra Real Nova"/>
              </a:rPr>
              <a:t>PROFESSIONALS</a:t>
            </a:r>
          </a:p>
        </p:txBody>
      </p:sp>
      <p:sp>
        <p:nvSpPr>
          <p:cNvPr id="18" name="TextBox 18"/>
          <p:cNvSpPr txBox="1"/>
          <p:nvPr/>
        </p:nvSpPr>
        <p:spPr>
          <a:xfrm>
            <a:off x="10366234" y="7790402"/>
            <a:ext cx="1601034" cy="842347"/>
          </a:xfrm>
          <a:prstGeom prst="rect">
            <a:avLst/>
          </a:prstGeom>
        </p:spPr>
        <p:txBody>
          <a:bodyPr lIns="0" tIns="0" rIns="0" bIns="0" rtlCol="0" anchor="t">
            <a:spAutoFit/>
          </a:bodyPr>
          <a:lstStyle/>
          <a:p>
            <a:pPr algn="ctr">
              <a:lnSpc>
                <a:spcPts val="3446"/>
              </a:lnSpc>
            </a:pPr>
            <a:r>
              <a:rPr lang="en-US" sz="2461" spc="98">
                <a:solidFill>
                  <a:srgbClr val="000000"/>
                </a:solidFill>
                <a:latin typeface="Ibarra Real Nova"/>
                <a:ea typeface="Ibarra Real Nova"/>
                <a:cs typeface="Ibarra Real Nova"/>
                <a:sym typeface="Ibarra Real Nova"/>
              </a:rPr>
              <a:t>DATA </a:t>
            </a:r>
          </a:p>
          <a:p>
            <a:pPr algn="ctr">
              <a:lnSpc>
                <a:spcPts val="3446"/>
              </a:lnSpc>
              <a:spcBef>
                <a:spcPct val="0"/>
              </a:spcBef>
            </a:pPr>
            <a:r>
              <a:rPr lang="en-US" sz="2461" spc="98">
                <a:solidFill>
                  <a:srgbClr val="000000"/>
                </a:solidFill>
                <a:latin typeface="Ibarra Real Nova"/>
                <a:ea typeface="Ibarra Real Nova"/>
                <a:cs typeface="Ibarra Real Nova"/>
                <a:sym typeface="Ibarra Real Nova"/>
              </a:rPr>
              <a:t>PRIVACY</a:t>
            </a:r>
          </a:p>
        </p:txBody>
      </p:sp>
      <p:sp>
        <p:nvSpPr>
          <p:cNvPr id="19" name="TextBox 19"/>
          <p:cNvSpPr txBox="1"/>
          <p:nvPr/>
        </p:nvSpPr>
        <p:spPr>
          <a:xfrm>
            <a:off x="14243769" y="7604929"/>
            <a:ext cx="2723793" cy="1270972"/>
          </a:xfrm>
          <a:prstGeom prst="rect">
            <a:avLst/>
          </a:prstGeom>
        </p:spPr>
        <p:txBody>
          <a:bodyPr lIns="0" tIns="0" rIns="0" bIns="0" rtlCol="0" anchor="t">
            <a:spAutoFit/>
          </a:bodyPr>
          <a:lstStyle/>
          <a:p>
            <a:pPr algn="ctr">
              <a:lnSpc>
                <a:spcPts val="3446"/>
              </a:lnSpc>
            </a:pPr>
            <a:r>
              <a:rPr lang="en-US" sz="2461" spc="98">
                <a:solidFill>
                  <a:srgbClr val="000000"/>
                </a:solidFill>
                <a:latin typeface="Ibarra Real Nova"/>
                <a:ea typeface="Ibarra Real Nova"/>
                <a:cs typeface="Ibarra Real Nova"/>
                <a:sym typeface="Ibarra Real Nova"/>
              </a:rPr>
              <a:t>THREAT</a:t>
            </a:r>
          </a:p>
          <a:p>
            <a:pPr algn="ctr">
              <a:lnSpc>
                <a:spcPts val="3446"/>
              </a:lnSpc>
            </a:pPr>
            <a:r>
              <a:rPr lang="en-US" sz="2461" spc="98">
                <a:solidFill>
                  <a:srgbClr val="000000"/>
                </a:solidFill>
                <a:latin typeface="Ibarra Real Nova"/>
                <a:ea typeface="Ibarra Real Nova"/>
                <a:cs typeface="Ibarra Real Nova"/>
                <a:sym typeface="Ibarra Real Nova"/>
              </a:rPr>
              <a:t>INTELLIGENCE</a:t>
            </a:r>
          </a:p>
          <a:p>
            <a:pPr algn="ctr">
              <a:lnSpc>
                <a:spcPts val="3446"/>
              </a:lnSpc>
              <a:spcBef>
                <a:spcPct val="0"/>
              </a:spcBef>
            </a:pPr>
            <a:r>
              <a:rPr lang="en-US" sz="2461" spc="98">
                <a:solidFill>
                  <a:srgbClr val="000000"/>
                </a:solidFill>
                <a:latin typeface="Ibarra Real Nova"/>
                <a:ea typeface="Ibarra Real Nova"/>
                <a:cs typeface="Ibarra Real Nova"/>
                <a:sym typeface="Ibarra Real Nova"/>
              </a:rPr>
              <a:t>ANALYSTS</a:t>
            </a:r>
          </a:p>
        </p:txBody>
      </p:sp>
      <p:sp>
        <p:nvSpPr>
          <p:cNvPr id="20" name="TextBox 20"/>
          <p:cNvSpPr txBox="1"/>
          <p:nvPr/>
        </p:nvSpPr>
        <p:spPr>
          <a:xfrm>
            <a:off x="3605532" y="6050660"/>
            <a:ext cx="11346954" cy="422707"/>
          </a:xfrm>
          <a:prstGeom prst="rect">
            <a:avLst/>
          </a:prstGeom>
        </p:spPr>
        <p:txBody>
          <a:bodyPr lIns="0" tIns="0" rIns="0" bIns="0" rtlCol="0" anchor="t">
            <a:spAutoFit/>
          </a:bodyPr>
          <a:lstStyle/>
          <a:p>
            <a:pPr algn="ctr">
              <a:lnSpc>
                <a:spcPts val="3476"/>
              </a:lnSpc>
              <a:spcBef>
                <a:spcPct val="0"/>
              </a:spcBef>
            </a:pPr>
            <a:r>
              <a:rPr lang="en-US" sz="2483" spc="496">
                <a:solidFill>
                  <a:srgbClr val="000000"/>
                </a:solidFill>
                <a:latin typeface="Ibarra Real Nova"/>
                <a:ea typeface="Ibarra Real Nova"/>
                <a:cs typeface="Ibarra Real Nova"/>
                <a:sym typeface="Ibarra Real Nova"/>
              </a:rPr>
              <a:t>PRESCREENED CANDIDATES IN EVERY INDUSTRY   </a:t>
            </a:r>
          </a:p>
        </p:txBody>
      </p:sp>
      <p:grpSp>
        <p:nvGrpSpPr>
          <p:cNvPr id="21" name="Group 21"/>
          <p:cNvGrpSpPr/>
          <p:nvPr/>
        </p:nvGrpSpPr>
        <p:grpSpPr>
          <a:xfrm>
            <a:off x="-558985" y="3907172"/>
            <a:ext cx="19405970" cy="1543777"/>
            <a:chOff x="0" y="0"/>
            <a:chExt cx="5111037" cy="406591"/>
          </a:xfrm>
        </p:grpSpPr>
        <p:sp>
          <p:nvSpPr>
            <p:cNvPr id="22" name="Freeform 22"/>
            <p:cNvSpPr/>
            <p:nvPr/>
          </p:nvSpPr>
          <p:spPr>
            <a:xfrm>
              <a:off x="0" y="0"/>
              <a:ext cx="5111037" cy="406591"/>
            </a:xfrm>
            <a:custGeom>
              <a:avLst/>
              <a:gdLst/>
              <a:ahLst/>
              <a:cxnLst/>
              <a:rect l="l" t="t" r="r" b="b"/>
              <a:pathLst>
                <a:path w="5111037" h="406591">
                  <a:moveTo>
                    <a:pt x="0" y="0"/>
                  </a:moveTo>
                  <a:lnTo>
                    <a:pt x="5111037" y="0"/>
                  </a:lnTo>
                  <a:lnTo>
                    <a:pt x="5111037" y="406591"/>
                  </a:lnTo>
                  <a:lnTo>
                    <a:pt x="0" y="406591"/>
                  </a:lnTo>
                  <a:close/>
                </a:path>
              </a:pathLst>
            </a:custGeom>
            <a:solidFill>
              <a:srgbClr val="FEC537"/>
            </a:solidFill>
          </p:spPr>
          <p:txBody>
            <a:bodyPr/>
            <a:lstStyle/>
            <a:p>
              <a:endParaRPr lang="en-US"/>
            </a:p>
          </p:txBody>
        </p:sp>
        <p:sp>
          <p:nvSpPr>
            <p:cNvPr id="23" name="TextBox 23"/>
            <p:cNvSpPr txBox="1"/>
            <p:nvPr/>
          </p:nvSpPr>
          <p:spPr>
            <a:xfrm>
              <a:off x="0" y="-47625"/>
              <a:ext cx="5111037" cy="454216"/>
            </a:xfrm>
            <a:prstGeom prst="rect">
              <a:avLst/>
            </a:prstGeom>
          </p:spPr>
          <p:txBody>
            <a:bodyPr lIns="50800" tIns="50800" rIns="50800" bIns="50800" rtlCol="0" anchor="ctr"/>
            <a:lstStyle/>
            <a:p>
              <a:pPr algn="ctr">
                <a:lnSpc>
                  <a:spcPts val="3446"/>
                </a:lnSpc>
              </a:pPr>
              <a:endParaRPr/>
            </a:p>
          </p:txBody>
        </p:sp>
      </p:grpSp>
      <p:sp>
        <p:nvSpPr>
          <p:cNvPr id="24" name="TextBox 24"/>
          <p:cNvSpPr txBox="1"/>
          <p:nvPr/>
        </p:nvSpPr>
        <p:spPr>
          <a:xfrm>
            <a:off x="1686037" y="4631435"/>
            <a:ext cx="14494862" cy="463252"/>
          </a:xfrm>
          <a:prstGeom prst="rect">
            <a:avLst/>
          </a:prstGeom>
        </p:spPr>
        <p:txBody>
          <a:bodyPr lIns="0" tIns="0" rIns="0" bIns="0" rtlCol="0" anchor="t">
            <a:spAutoFit/>
          </a:bodyPr>
          <a:lstStyle/>
          <a:p>
            <a:pPr algn="ctr">
              <a:lnSpc>
                <a:spcPts val="3866"/>
              </a:lnSpc>
              <a:spcBef>
                <a:spcPct val="0"/>
              </a:spcBef>
            </a:pPr>
            <a:r>
              <a:rPr lang="en-US" sz="2761" spc="245">
                <a:solidFill>
                  <a:srgbClr val="000000"/>
                </a:solidFill>
                <a:latin typeface="Ibarra Real Nova"/>
                <a:ea typeface="Ibarra Real Nova"/>
                <a:cs typeface="Ibarra Real Nova"/>
                <a:sym typeface="Ibarra Real Nova"/>
              </a:rPr>
              <a:t>2.7 BILLION IN IT STAFFING REVENUE IN 2021 = 8% MARKET SHARE   </a:t>
            </a:r>
          </a:p>
        </p:txBody>
      </p:sp>
      <p:sp>
        <p:nvSpPr>
          <p:cNvPr id="25" name="TextBox 25"/>
          <p:cNvSpPr txBox="1"/>
          <p:nvPr/>
        </p:nvSpPr>
        <p:spPr>
          <a:xfrm>
            <a:off x="2607569" y="4083474"/>
            <a:ext cx="13342882" cy="463252"/>
          </a:xfrm>
          <a:prstGeom prst="rect">
            <a:avLst/>
          </a:prstGeom>
        </p:spPr>
        <p:txBody>
          <a:bodyPr lIns="0" tIns="0" rIns="0" bIns="0" rtlCol="0" anchor="t">
            <a:spAutoFit/>
          </a:bodyPr>
          <a:lstStyle/>
          <a:p>
            <a:pPr algn="ctr">
              <a:lnSpc>
                <a:spcPts val="3866"/>
              </a:lnSpc>
              <a:spcBef>
                <a:spcPct val="0"/>
              </a:spcBef>
            </a:pPr>
            <a:r>
              <a:rPr lang="en-US" sz="2761" spc="245">
                <a:solidFill>
                  <a:srgbClr val="000000"/>
                </a:solidFill>
                <a:latin typeface="Ibarra Real Nova"/>
                <a:ea typeface="Ibarra Real Nova"/>
                <a:cs typeface="Ibarra Real Nova"/>
                <a:sym typeface="Ibarra Real Nova"/>
              </a:rPr>
              <a:t>2ND LARGEST U.S. IT STAFFING FIRM   </a:t>
            </a:r>
          </a:p>
        </p:txBody>
      </p:sp>
      <p:sp>
        <p:nvSpPr>
          <p:cNvPr id="26" name="TextBox 26"/>
          <p:cNvSpPr txBox="1"/>
          <p:nvPr/>
        </p:nvSpPr>
        <p:spPr>
          <a:xfrm>
            <a:off x="5410498" y="2836765"/>
            <a:ext cx="7467005" cy="422707"/>
          </a:xfrm>
          <a:prstGeom prst="rect">
            <a:avLst/>
          </a:prstGeom>
        </p:spPr>
        <p:txBody>
          <a:bodyPr lIns="0" tIns="0" rIns="0" bIns="0" rtlCol="0" anchor="t">
            <a:spAutoFit/>
          </a:bodyPr>
          <a:lstStyle/>
          <a:p>
            <a:pPr algn="ctr">
              <a:lnSpc>
                <a:spcPts val="3476"/>
              </a:lnSpc>
              <a:spcBef>
                <a:spcPct val="0"/>
              </a:spcBef>
            </a:pPr>
            <a:r>
              <a:rPr lang="en-US" sz="2483" spc="496">
                <a:solidFill>
                  <a:srgbClr val="000000"/>
                </a:solidFill>
                <a:latin typeface="Ibarra Real Nova"/>
                <a:ea typeface="Ibarra Real Nova"/>
                <a:cs typeface="Ibarra Real Nova"/>
                <a:sym typeface="Ibarra Real Nova"/>
              </a:rPr>
              <a:t>30% OF TOTAL PLACEMENTS IN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57671" y="8610195"/>
            <a:ext cx="4614695" cy="488700"/>
          </a:xfrm>
          <a:custGeom>
            <a:avLst/>
            <a:gdLst/>
            <a:ahLst/>
            <a:cxnLst/>
            <a:rect l="l" t="t" r="r" b="b"/>
            <a:pathLst>
              <a:path w="4614695" h="488700">
                <a:moveTo>
                  <a:pt x="0" y="0"/>
                </a:moveTo>
                <a:lnTo>
                  <a:pt x="4614695" y="0"/>
                </a:lnTo>
                <a:lnTo>
                  <a:pt x="4614695" y="488700"/>
                </a:lnTo>
                <a:lnTo>
                  <a:pt x="0" y="488700"/>
                </a:lnTo>
                <a:lnTo>
                  <a:pt x="0" y="0"/>
                </a:lnTo>
                <a:close/>
              </a:path>
            </a:pathLst>
          </a:custGeom>
          <a:blipFill>
            <a:blip r:embed="rId2"/>
            <a:stretch>
              <a:fillRect t="-86495"/>
            </a:stretch>
          </a:blipFill>
        </p:spPr>
        <p:txBody>
          <a:bodyPr/>
          <a:lstStyle/>
          <a:p>
            <a:endParaRPr lang="en-US"/>
          </a:p>
        </p:txBody>
      </p:sp>
      <p:grpSp>
        <p:nvGrpSpPr>
          <p:cNvPr id="3" name="Group 3"/>
          <p:cNvGrpSpPr/>
          <p:nvPr/>
        </p:nvGrpSpPr>
        <p:grpSpPr>
          <a:xfrm>
            <a:off x="12139487" y="4110286"/>
            <a:ext cx="4794707" cy="4764742"/>
            <a:chOff x="0" y="0"/>
            <a:chExt cx="1279723" cy="1271725"/>
          </a:xfrm>
        </p:grpSpPr>
        <p:sp>
          <p:nvSpPr>
            <p:cNvPr id="4" name="Freeform 4"/>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ED1768"/>
            </a:solidFill>
          </p:spPr>
          <p:txBody>
            <a:bodyPr/>
            <a:lstStyle/>
            <a:p>
              <a:endParaRPr lang="en-US"/>
            </a:p>
          </p:txBody>
        </p:sp>
        <p:sp>
          <p:nvSpPr>
            <p:cNvPr id="5" name="TextBox 5"/>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6" name="Freeform 6"/>
          <p:cNvSpPr/>
          <p:nvPr/>
        </p:nvSpPr>
        <p:spPr>
          <a:xfrm>
            <a:off x="6552206" y="8875028"/>
            <a:ext cx="4828550" cy="511347"/>
          </a:xfrm>
          <a:custGeom>
            <a:avLst/>
            <a:gdLst/>
            <a:ahLst/>
            <a:cxnLst/>
            <a:rect l="l" t="t" r="r" b="b"/>
            <a:pathLst>
              <a:path w="4828550" h="511347">
                <a:moveTo>
                  <a:pt x="0" y="0"/>
                </a:moveTo>
                <a:lnTo>
                  <a:pt x="4828550" y="0"/>
                </a:lnTo>
                <a:lnTo>
                  <a:pt x="4828550" y="511348"/>
                </a:lnTo>
                <a:lnTo>
                  <a:pt x="0" y="511348"/>
                </a:lnTo>
                <a:lnTo>
                  <a:pt x="0" y="0"/>
                </a:lnTo>
                <a:close/>
              </a:path>
            </a:pathLst>
          </a:custGeom>
          <a:blipFill>
            <a:blip r:embed="rId2"/>
            <a:stretch>
              <a:fillRect t="-86495"/>
            </a:stretch>
          </a:blipFill>
        </p:spPr>
        <p:txBody>
          <a:bodyPr/>
          <a:lstStyle/>
          <a:p>
            <a:endParaRPr lang="en-US"/>
          </a:p>
        </p:txBody>
      </p:sp>
      <p:grpSp>
        <p:nvGrpSpPr>
          <p:cNvPr id="7" name="Group 7"/>
          <p:cNvGrpSpPr/>
          <p:nvPr/>
        </p:nvGrpSpPr>
        <p:grpSpPr>
          <a:xfrm>
            <a:off x="6569567" y="4093908"/>
            <a:ext cx="4811188" cy="4781120"/>
            <a:chOff x="0" y="0"/>
            <a:chExt cx="1279723" cy="1271725"/>
          </a:xfrm>
        </p:grpSpPr>
        <p:sp>
          <p:nvSpPr>
            <p:cNvPr id="8" name="Freeform 8"/>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ED1768"/>
            </a:solidFill>
          </p:spPr>
          <p:txBody>
            <a:bodyPr/>
            <a:lstStyle/>
            <a:p>
              <a:endParaRPr lang="en-US"/>
            </a:p>
          </p:txBody>
        </p:sp>
        <p:sp>
          <p:nvSpPr>
            <p:cNvPr id="9" name="TextBox 9"/>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10" name="Freeform 10"/>
          <p:cNvSpPr/>
          <p:nvPr/>
        </p:nvSpPr>
        <p:spPr>
          <a:xfrm>
            <a:off x="1146741" y="8875028"/>
            <a:ext cx="4828550" cy="511347"/>
          </a:xfrm>
          <a:custGeom>
            <a:avLst/>
            <a:gdLst/>
            <a:ahLst/>
            <a:cxnLst/>
            <a:rect l="l" t="t" r="r" b="b"/>
            <a:pathLst>
              <a:path w="4828550" h="511347">
                <a:moveTo>
                  <a:pt x="0" y="0"/>
                </a:moveTo>
                <a:lnTo>
                  <a:pt x="4828550" y="0"/>
                </a:lnTo>
                <a:lnTo>
                  <a:pt x="4828550" y="511348"/>
                </a:lnTo>
                <a:lnTo>
                  <a:pt x="0" y="511348"/>
                </a:lnTo>
                <a:lnTo>
                  <a:pt x="0" y="0"/>
                </a:lnTo>
                <a:close/>
              </a:path>
            </a:pathLst>
          </a:custGeom>
          <a:blipFill>
            <a:blip r:embed="rId2"/>
            <a:stretch>
              <a:fillRect t="-86495"/>
            </a:stretch>
          </a:blipFill>
        </p:spPr>
        <p:txBody>
          <a:bodyPr/>
          <a:lstStyle/>
          <a:p>
            <a:endParaRPr lang="en-US"/>
          </a:p>
        </p:txBody>
      </p:sp>
      <p:grpSp>
        <p:nvGrpSpPr>
          <p:cNvPr id="11" name="Group 11"/>
          <p:cNvGrpSpPr/>
          <p:nvPr/>
        </p:nvGrpSpPr>
        <p:grpSpPr>
          <a:xfrm>
            <a:off x="1164103" y="4093908"/>
            <a:ext cx="4811188" cy="4781120"/>
            <a:chOff x="0" y="0"/>
            <a:chExt cx="1279723" cy="1271725"/>
          </a:xfrm>
        </p:grpSpPr>
        <p:sp>
          <p:nvSpPr>
            <p:cNvPr id="12" name="Freeform 12"/>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rgbClr val="ED1768"/>
            </a:solidFill>
          </p:spPr>
          <p:txBody>
            <a:bodyPr/>
            <a:lstStyle/>
            <a:p>
              <a:endParaRPr lang="en-US"/>
            </a:p>
          </p:txBody>
        </p:sp>
        <p:sp>
          <p:nvSpPr>
            <p:cNvPr id="13" name="TextBox 13"/>
            <p:cNvSpPr txBox="1"/>
            <p:nvPr/>
          </p:nvSpPr>
          <p:spPr>
            <a:xfrm>
              <a:off x="0" y="-57150"/>
              <a:ext cx="1279723" cy="1328875"/>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4" name="Group 14"/>
          <p:cNvGrpSpPr/>
          <p:nvPr/>
        </p:nvGrpSpPr>
        <p:grpSpPr>
          <a:xfrm>
            <a:off x="2371240" y="2895452"/>
            <a:ext cx="2396913" cy="239691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768"/>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17" name="Group 17"/>
          <p:cNvGrpSpPr/>
          <p:nvPr/>
        </p:nvGrpSpPr>
        <p:grpSpPr>
          <a:xfrm>
            <a:off x="7768024" y="2895452"/>
            <a:ext cx="2396913" cy="239691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768"/>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grpSp>
        <p:nvGrpSpPr>
          <p:cNvPr id="20" name="Group 20"/>
          <p:cNvGrpSpPr/>
          <p:nvPr/>
        </p:nvGrpSpPr>
        <p:grpSpPr>
          <a:xfrm>
            <a:off x="13344064" y="2915935"/>
            <a:ext cx="2388703" cy="238870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768"/>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marL="0" lvl="0" indent="0" algn="ctr">
                <a:lnSpc>
                  <a:spcPts val="4114"/>
                </a:lnSpc>
                <a:spcBef>
                  <a:spcPct val="0"/>
                </a:spcBef>
              </a:pPr>
              <a:endParaRPr/>
            </a:p>
          </p:txBody>
        </p:sp>
      </p:grpSp>
      <p:sp>
        <p:nvSpPr>
          <p:cNvPr id="23" name="Freeform 23"/>
          <p:cNvSpPr/>
          <p:nvPr/>
        </p:nvSpPr>
        <p:spPr>
          <a:xfrm>
            <a:off x="7945308" y="3565324"/>
            <a:ext cx="2042345" cy="1578176"/>
          </a:xfrm>
          <a:custGeom>
            <a:avLst/>
            <a:gdLst/>
            <a:ahLst/>
            <a:cxnLst/>
            <a:rect l="l" t="t" r="r" b="b"/>
            <a:pathLst>
              <a:path w="2042345" h="1578176">
                <a:moveTo>
                  <a:pt x="0" y="0"/>
                </a:moveTo>
                <a:lnTo>
                  <a:pt x="2042345" y="0"/>
                </a:lnTo>
                <a:lnTo>
                  <a:pt x="2042345" y="1578176"/>
                </a:lnTo>
                <a:lnTo>
                  <a:pt x="0" y="1578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16934194" y="0"/>
            <a:ext cx="1353806" cy="448949"/>
          </a:xfrm>
          <a:custGeom>
            <a:avLst/>
            <a:gdLst/>
            <a:ahLst/>
            <a:cxnLst/>
            <a:rect l="l" t="t" r="r" b="b"/>
            <a:pathLst>
              <a:path w="1353806" h="448949">
                <a:moveTo>
                  <a:pt x="0" y="0"/>
                </a:moveTo>
                <a:lnTo>
                  <a:pt x="1353806" y="0"/>
                </a:lnTo>
                <a:lnTo>
                  <a:pt x="1353806" y="448949"/>
                </a:lnTo>
                <a:lnTo>
                  <a:pt x="0" y="448949"/>
                </a:lnTo>
                <a:lnTo>
                  <a:pt x="0" y="0"/>
                </a:lnTo>
                <a:close/>
              </a:path>
            </a:pathLst>
          </a:custGeom>
          <a:blipFill>
            <a:blip r:embed="rId5"/>
            <a:stretch>
              <a:fillRect/>
            </a:stretch>
          </a:blipFill>
        </p:spPr>
        <p:txBody>
          <a:bodyPr/>
          <a:lstStyle/>
          <a:p>
            <a:endParaRPr lang="en-US"/>
          </a:p>
        </p:txBody>
      </p:sp>
      <p:grpSp>
        <p:nvGrpSpPr>
          <p:cNvPr id="25" name="Group 25"/>
          <p:cNvGrpSpPr/>
          <p:nvPr/>
        </p:nvGrpSpPr>
        <p:grpSpPr>
          <a:xfrm>
            <a:off x="0" y="0"/>
            <a:ext cx="553586" cy="1762080"/>
            <a:chOff x="0" y="0"/>
            <a:chExt cx="155661" cy="495475"/>
          </a:xfrm>
        </p:grpSpPr>
        <p:sp>
          <p:nvSpPr>
            <p:cNvPr id="26" name="Freeform 26"/>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FFED0B"/>
            </a:solidFill>
          </p:spPr>
          <p:txBody>
            <a:bodyPr/>
            <a:lstStyle/>
            <a:p>
              <a:endParaRPr lang="en-US"/>
            </a:p>
          </p:txBody>
        </p:sp>
        <p:sp>
          <p:nvSpPr>
            <p:cNvPr id="27" name="TextBox 27"/>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grpSp>
        <p:nvGrpSpPr>
          <p:cNvPr id="28" name="Group 28"/>
          <p:cNvGrpSpPr/>
          <p:nvPr/>
        </p:nvGrpSpPr>
        <p:grpSpPr>
          <a:xfrm>
            <a:off x="17734414" y="8610195"/>
            <a:ext cx="553586" cy="1762080"/>
            <a:chOff x="0" y="0"/>
            <a:chExt cx="155661" cy="495475"/>
          </a:xfrm>
        </p:grpSpPr>
        <p:sp>
          <p:nvSpPr>
            <p:cNvPr id="29" name="Freeform 29"/>
            <p:cNvSpPr/>
            <p:nvPr/>
          </p:nvSpPr>
          <p:spPr>
            <a:xfrm>
              <a:off x="0" y="0"/>
              <a:ext cx="155661" cy="495475"/>
            </a:xfrm>
            <a:custGeom>
              <a:avLst/>
              <a:gdLst/>
              <a:ahLst/>
              <a:cxnLst/>
              <a:rect l="l" t="t" r="r" b="b"/>
              <a:pathLst>
                <a:path w="155661" h="495475">
                  <a:moveTo>
                    <a:pt x="0" y="0"/>
                  </a:moveTo>
                  <a:lnTo>
                    <a:pt x="155661" y="0"/>
                  </a:lnTo>
                  <a:lnTo>
                    <a:pt x="155661" y="495475"/>
                  </a:lnTo>
                  <a:lnTo>
                    <a:pt x="0" y="495475"/>
                  </a:lnTo>
                  <a:close/>
                </a:path>
              </a:pathLst>
            </a:custGeom>
            <a:solidFill>
              <a:srgbClr val="FFED0B"/>
            </a:solidFill>
          </p:spPr>
          <p:txBody>
            <a:bodyPr/>
            <a:lstStyle/>
            <a:p>
              <a:endParaRPr lang="en-US"/>
            </a:p>
          </p:txBody>
        </p:sp>
        <p:sp>
          <p:nvSpPr>
            <p:cNvPr id="30" name="TextBox 30"/>
            <p:cNvSpPr txBox="1"/>
            <p:nvPr/>
          </p:nvSpPr>
          <p:spPr>
            <a:xfrm>
              <a:off x="0" y="-28575"/>
              <a:ext cx="155661" cy="524050"/>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2570313" y="3162095"/>
            <a:ext cx="1981405" cy="1981405"/>
          </a:xfrm>
          <a:custGeom>
            <a:avLst/>
            <a:gdLst/>
            <a:ahLst/>
            <a:cxnLst/>
            <a:rect l="l" t="t" r="r" b="b"/>
            <a:pathLst>
              <a:path w="1981405" h="1981405">
                <a:moveTo>
                  <a:pt x="0" y="0"/>
                </a:moveTo>
                <a:lnTo>
                  <a:pt x="1981406" y="0"/>
                </a:lnTo>
                <a:lnTo>
                  <a:pt x="1981406" y="1981405"/>
                </a:lnTo>
                <a:lnTo>
                  <a:pt x="0" y="19814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p:cNvSpPr/>
          <p:nvPr/>
        </p:nvSpPr>
        <p:spPr>
          <a:xfrm>
            <a:off x="13710522" y="3322215"/>
            <a:ext cx="1674744" cy="1953054"/>
          </a:xfrm>
          <a:custGeom>
            <a:avLst/>
            <a:gdLst/>
            <a:ahLst/>
            <a:cxnLst/>
            <a:rect l="l" t="t" r="r" b="b"/>
            <a:pathLst>
              <a:path w="1674744" h="1953054">
                <a:moveTo>
                  <a:pt x="0" y="0"/>
                </a:moveTo>
                <a:lnTo>
                  <a:pt x="1674744" y="0"/>
                </a:lnTo>
                <a:lnTo>
                  <a:pt x="1674744" y="1953054"/>
                </a:lnTo>
                <a:lnTo>
                  <a:pt x="0" y="19530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TextBox 33"/>
          <p:cNvSpPr txBox="1"/>
          <p:nvPr/>
        </p:nvSpPr>
        <p:spPr>
          <a:xfrm>
            <a:off x="2343797" y="1193514"/>
            <a:ext cx="13617940" cy="1232558"/>
          </a:xfrm>
          <a:prstGeom prst="rect">
            <a:avLst/>
          </a:prstGeom>
        </p:spPr>
        <p:txBody>
          <a:bodyPr lIns="0" tIns="0" rIns="0" bIns="0" rtlCol="0" anchor="t">
            <a:spAutoFit/>
          </a:bodyPr>
          <a:lstStyle/>
          <a:p>
            <a:pPr marL="0" lvl="0" indent="0" algn="ctr">
              <a:lnSpc>
                <a:spcPts val="10118"/>
              </a:lnSpc>
              <a:spcBef>
                <a:spcPct val="0"/>
              </a:spcBef>
            </a:pPr>
            <a:r>
              <a:rPr lang="en-US" sz="7332" b="1" spc="718">
                <a:solidFill>
                  <a:srgbClr val="231F20"/>
                </a:solidFill>
                <a:latin typeface="Cormorant SC Bold"/>
                <a:ea typeface="Cormorant SC Bold"/>
                <a:cs typeface="Cormorant SC Bold"/>
                <a:sym typeface="Cormorant SC Bold"/>
              </a:rPr>
              <a:t>IT EXPERTISE</a:t>
            </a:r>
          </a:p>
        </p:txBody>
      </p:sp>
      <p:sp>
        <p:nvSpPr>
          <p:cNvPr id="34" name="TextBox 34"/>
          <p:cNvSpPr txBox="1"/>
          <p:nvPr/>
        </p:nvSpPr>
        <p:spPr>
          <a:xfrm>
            <a:off x="1851533" y="5442178"/>
            <a:ext cx="3436327" cy="2876531"/>
          </a:xfrm>
          <a:prstGeom prst="rect">
            <a:avLst/>
          </a:prstGeom>
        </p:spPr>
        <p:txBody>
          <a:bodyPr lIns="0" tIns="0" rIns="0" bIns="0" rtlCol="0" anchor="t">
            <a:spAutoFit/>
          </a:bodyPr>
          <a:lstStyle/>
          <a:p>
            <a:pPr marL="0" lvl="0" indent="0" algn="ctr">
              <a:lnSpc>
                <a:spcPts val="5751"/>
              </a:lnSpc>
              <a:spcBef>
                <a:spcPct val="0"/>
              </a:spcBef>
            </a:pPr>
            <a:r>
              <a:rPr lang="en-US" sz="4167" b="1" spc="408">
                <a:solidFill>
                  <a:srgbClr val="FDFBFB"/>
                </a:solidFill>
                <a:latin typeface="Cormorant SC Bold"/>
                <a:ea typeface="Cormorant SC Bold"/>
                <a:cs typeface="Cormorant SC Bold"/>
                <a:sym typeface="Cormorant SC Bold"/>
              </a:rPr>
              <a:t>2ND LARGEST IT STAFFING</a:t>
            </a:r>
          </a:p>
        </p:txBody>
      </p:sp>
      <p:sp>
        <p:nvSpPr>
          <p:cNvPr id="35" name="TextBox 35"/>
          <p:cNvSpPr txBox="1"/>
          <p:nvPr/>
        </p:nvSpPr>
        <p:spPr>
          <a:xfrm>
            <a:off x="6658379" y="5609917"/>
            <a:ext cx="4722377" cy="2609450"/>
          </a:xfrm>
          <a:prstGeom prst="rect">
            <a:avLst/>
          </a:prstGeom>
        </p:spPr>
        <p:txBody>
          <a:bodyPr lIns="0" tIns="0" rIns="0" bIns="0" rtlCol="0" anchor="t">
            <a:spAutoFit/>
          </a:bodyPr>
          <a:lstStyle/>
          <a:p>
            <a:pPr marL="0" lvl="0" indent="0" algn="ctr">
              <a:lnSpc>
                <a:spcPts val="5199"/>
              </a:lnSpc>
              <a:spcBef>
                <a:spcPct val="0"/>
              </a:spcBef>
            </a:pPr>
            <a:r>
              <a:rPr lang="en-US" sz="3767" b="1" spc="369">
                <a:solidFill>
                  <a:srgbClr val="FFFFFF"/>
                </a:solidFill>
                <a:latin typeface="Cormorant SC Bold"/>
                <a:ea typeface="Cormorant SC Bold"/>
                <a:cs typeface="Cormorant SC Bold"/>
                <a:sym typeface="Cormorant SC Bold"/>
              </a:rPr>
              <a:t>30% OF PLACEMENTS PER YEAR ARE IT PROFESSIONALS</a:t>
            </a:r>
          </a:p>
        </p:txBody>
      </p:sp>
      <p:sp>
        <p:nvSpPr>
          <p:cNvPr id="36" name="TextBox 36"/>
          <p:cNvSpPr txBox="1"/>
          <p:nvPr/>
        </p:nvSpPr>
        <p:spPr>
          <a:xfrm>
            <a:off x="12139487" y="5908954"/>
            <a:ext cx="4816815" cy="1952504"/>
          </a:xfrm>
          <a:prstGeom prst="rect">
            <a:avLst/>
          </a:prstGeom>
        </p:spPr>
        <p:txBody>
          <a:bodyPr lIns="0" tIns="0" rIns="0" bIns="0" rtlCol="0" anchor="t">
            <a:spAutoFit/>
          </a:bodyPr>
          <a:lstStyle/>
          <a:p>
            <a:pPr algn="ctr">
              <a:lnSpc>
                <a:spcPts val="5182"/>
              </a:lnSpc>
            </a:pPr>
            <a:r>
              <a:rPr lang="en-US" sz="3755" b="1" spc="368">
                <a:solidFill>
                  <a:srgbClr val="FFFFFF"/>
                </a:solidFill>
                <a:latin typeface="Cormorant SC Bold"/>
                <a:ea typeface="Cormorant SC Bold"/>
                <a:cs typeface="Cormorant SC Bold"/>
                <a:sym typeface="Cormorant SC Bold"/>
              </a:rPr>
              <a:t>SPECIALIZE IN SOURCING IT </a:t>
            </a:r>
          </a:p>
          <a:p>
            <a:pPr marL="0" lvl="0" indent="0" algn="ctr">
              <a:lnSpc>
                <a:spcPts val="5182"/>
              </a:lnSpc>
              <a:spcBef>
                <a:spcPct val="0"/>
              </a:spcBef>
            </a:pPr>
            <a:r>
              <a:rPr lang="en-US" sz="3755" b="1" spc="368">
                <a:solidFill>
                  <a:srgbClr val="FFFFFF"/>
                </a:solidFill>
                <a:latin typeface="Cormorant SC Bold"/>
                <a:ea typeface="Cormorant SC Bold"/>
                <a:cs typeface="Cormorant SC Bold"/>
                <a:sym typeface="Cormorant SC Bold"/>
              </a:rPr>
              <a:t>PROFESSIONALS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
        <p:cNvGrpSpPr/>
        <p:nvPr/>
      </p:nvGrpSpPr>
      <p:grpSpPr>
        <a:xfrm>
          <a:off x="0" y="0"/>
          <a:ext cx="0" cy="0"/>
          <a:chOff x="0" y="0"/>
          <a:chExt cx="0" cy="0"/>
        </a:xfrm>
      </p:grpSpPr>
      <p:sp>
        <p:nvSpPr>
          <p:cNvPr id="2" name="Freeform 2"/>
          <p:cNvSpPr/>
          <p:nvPr/>
        </p:nvSpPr>
        <p:spPr>
          <a:xfrm>
            <a:off x="337162" y="701518"/>
            <a:ext cx="17613675" cy="9172080"/>
          </a:xfrm>
          <a:custGeom>
            <a:avLst/>
            <a:gdLst/>
            <a:ahLst/>
            <a:cxnLst/>
            <a:rect l="l" t="t" r="r" b="b"/>
            <a:pathLst>
              <a:path w="17613675" h="9172080">
                <a:moveTo>
                  <a:pt x="0" y="0"/>
                </a:moveTo>
                <a:lnTo>
                  <a:pt x="17613676" y="0"/>
                </a:lnTo>
                <a:lnTo>
                  <a:pt x="17613676" y="9172080"/>
                </a:lnTo>
                <a:lnTo>
                  <a:pt x="0" y="9172080"/>
                </a:lnTo>
                <a:lnTo>
                  <a:pt x="0" y="0"/>
                </a:lnTo>
                <a:close/>
              </a:path>
            </a:pathLst>
          </a:custGeom>
          <a:blipFill>
            <a:blip r:embed="rId2"/>
            <a:stretch>
              <a:fillRect b="-7780"/>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1163</Words>
  <Application>Microsoft Office PowerPoint</Application>
  <PresentationFormat>Custom</PresentationFormat>
  <Paragraphs>301</Paragraphs>
  <Slides>33</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Montserrat Bold</vt:lpstr>
      <vt:lpstr>Gotham Bold</vt:lpstr>
      <vt:lpstr>Inter</vt:lpstr>
      <vt:lpstr>Ibarra Real Nova Bold</vt:lpstr>
      <vt:lpstr>Yeseva One</vt:lpstr>
      <vt:lpstr>Cormorant SC Bold</vt:lpstr>
      <vt:lpstr>Bebas Neue Bold</vt:lpstr>
      <vt:lpstr>Canva Sans Bold</vt:lpstr>
      <vt:lpstr>Calibri</vt:lpstr>
      <vt:lpstr>Arial</vt:lpstr>
      <vt:lpstr>Ibarra Real Nova</vt:lpstr>
      <vt:lpstr>Arimo Bold</vt:lpstr>
      <vt:lpstr>Sailors</vt:lpstr>
      <vt:lpstr>Cormorant SC</vt:lpstr>
      <vt:lpstr>Rig Solid Medium Fill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Beige Cream Brand Proposal Presentation</dc:title>
  <dc:creator>Stefanie Mayfield Garcia</dc:creator>
  <cp:lastModifiedBy>Stefanie Mayfield Garcia</cp:lastModifiedBy>
  <cp:revision>3</cp:revision>
  <dcterms:created xsi:type="dcterms:W3CDTF">2006-08-16T00:00:00Z</dcterms:created>
  <dcterms:modified xsi:type="dcterms:W3CDTF">2025-03-11T17:25:27Z</dcterms:modified>
  <dc:identifier>DAGRfZ1OvmI</dc:identifier>
</cp:coreProperties>
</file>